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6" r:id="rId1"/>
  </p:sldMasterIdLst>
  <p:notesMasterIdLst>
    <p:notesMasterId r:id="rId30"/>
  </p:notesMasterIdLst>
  <p:handoutMasterIdLst>
    <p:handoutMasterId r:id="rId31"/>
  </p:handoutMasterIdLst>
  <p:sldIdLst>
    <p:sldId id="257" r:id="rId2"/>
    <p:sldId id="260" r:id="rId3"/>
    <p:sldId id="261" r:id="rId4"/>
    <p:sldId id="262" r:id="rId5"/>
    <p:sldId id="263" r:id="rId6"/>
    <p:sldId id="266" r:id="rId7"/>
    <p:sldId id="291" r:id="rId8"/>
    <p:sldId id="276" r:id="rId9"/>
    <p:sldId id="275" r:id="rId10"/>
    <p:sldId id="269" r:id="rId11"/>
    <p:sldId id="278" r:id="rId12"/>
    <p:sldId id="270" r:id="rId13"/>
    <p:sldId id="289" r:id="rId14"/>
    <p:sldId id="281" r:id="rId15"/>
    <p:sldId id="277" r:id="rId16"/>
    <p:sldId id="282" r:id="rId17"/>
    <p:sldId id="267" r:id="rId18"/>
    <p:sldId id="271" r:id="rId19"/>
    <p:sldId id="272" r:id="rId20"/>
    <p:sldId id="283" r:id="rId21"/>
    <p:sldId id="284" r:id="rId22"/>
    <p:sldId id="285" r:id="rId23"/>
    <p:sldId id="286" r:id="rId24"/>
    <p:sldId id="287" r:id="rId25"/>
    <p:sldId id="288" r:id="rId26"/>
    <p:sldId id="279" r:id="rId27"/>
    <p:sldId id="273" r:id="rId28"/>
    <p:sldId id="27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9F00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>
        <p:scale>
          <a:sx n="66" d="100"/>
          <a:sy n="66" d="100"/>
        </p:scale>
        <p:origin x="1320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FDA795A-13B1-436B-8168-162C0E8AE8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B8969C-E9CF-4072-B644-49E1006D2C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FAE015-DB91-4DF3-BDA2-F3DE6820487D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DB593F-14AA-4FC4-B4F3-1AD3794B1A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14A8EB-D68A-4535-A67D-C9469EDC365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0911F-C00A-44CF-8C6E-DC4966FAA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8243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2T23:56:29.7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54 0 24575,'-4'0'0,"-3"5"0,-3 2 0,-6-1 0,0-1-8191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3T00:11:22.16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5191 1423 24575,'-1'-1'0,"1"0"0,0 0 0,-1 0 0,1 0 0,0 1 0,-1-1 0,0 0 0,1 0 0,-1 1 0,1-1 0,-1 0 0,0 1 0,1-1 0,-1 0 0,0 1 0,0-1 0,1 1 0,-1-1 0,-1 1 0,-21-12 0,13 8 0,-18-13 0,-33-26 0,-22-14 0,-120-44 0,100 52 0,-499-226-679,-24 52 1,-467-34-6382,-16 66 3149,901 158 4183,-664-93-257,715 106 3835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3T00:11:27.48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69 276 24575,'0'0'0,"1"0"0,-1-1 0,0 1 0,0 0 0,0 0 0,0 0 0,0 0 0,0 0 0,0 0 0,1 0 0,-1 0 0,0 0 0,0 0 0,0 0 0,0 0 0,0 0 0,0 0 0,1 0 0,-1 0 0,0 0 0,0 0 0,0 0 0,0 0 0,0 0 0,0 0 0,1 0 0,-1 0 0,0 0 0,0 0 0,0 0 0,0 0 0,0 0 0,0 0 0,0 0 0,1 0 0,-1 0 0,0 1 0,0-1 0,0 0 0,0 0 0,0 0 0,0 0 0,0 0 0,0 0 0,0 0 0,0 1 0,0-1 0,6-13 0,-6 3 0,-1-1 0,0 1 0,0 0 0,-1 0 0,0 0 0,-1 0 0,-4-11 0,-4-15 0,3 1 0,-22-54 0,22 81 342,8 7-370,0 1 1,0 0-1,0 0 0,0 0 1,0 0-1,0 0 1,0-1-1,0 1 1,0 0-1,0 0 1,0 0-1,0 0 1,0 0-1,0 0 1,0 0-1,-1-1 1,1 1-1,0 0 1,0 0-1,0 0 1,0 0-1,0 0 0,0 0 1,0 0-1,-1 0 1,1 0-1,0 0 1,0 0-1,0 0 1,0-1-1,0 1 1,0 0-1,-1 0 1,1 0-1,0 0 1,0 0-1,0 0 1,0 0-1,0 0 1,-1 0-1,1 0 0,0 1 1,0-1-1,0 0 1,0 0-1,0 0 1,0 0-1,-1 0 1,1 0-1,0 0 1,0 0-1,0 0 1,0 0-1,0 0 1,0 0-1,0 1 1,0-1-1,0 0 1,-1 0-1,1 0 0,0 0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3T00:11:29.61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399 1 24575,'0'1'0,"0"0"0,-1 0 0,1 0 0,-1 0 0,1 0 0,-1-1 0,1 1 0,-1 0 0,1 0 0,-1 0 0,0-1 0,1 1 0,-1 0 0,0 0 0,0-1 0,0 1 0,1-1 0,-1 1 0,0-1 0,0 1 0,0-1 0,0 0 0,0 1 0,0-1 0,0 0 0,-1 1 0,-31 5 0,29-6 0,-68 12 0,-91 27 0,129-28 253,25-7-576,-1 0-1,0-1 0,0-1 1,-19 3-1,24-4-6502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5T17:01:21.03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1 162 24575,'1021'0'0,"-1020"0"0,1 1 0,-1-1 0,0 0 0,0 0 0,0 0 0,1 0 0,-1 0 0,0-1 0,0 1 0,0 0 0,1 0 0,-1-1 0,0 1 0,0-1 0,0 1 0,0-1 0,0 1 0,0-1 0,0 0 0,0 1 0,1-3 0,-1 2 0,-1 0 0,0 0 0,0 1 0,0-1 0,0 0 0,0 0 0,0 0 0,-1 0 0,1 0 0,0 1 0,0-1 0,-1 0 0,1 0 0,0 0 0,-1 1 0,1-1 0,-1 0 0,1 0 0,-1 1 0,1-1 0,-2-1 0,-5-4 0,1-1 0,-1 1 0,0 1 0,-10-7 0,-91-56 0,83 45 0,25 23 0,-1 0 0,1 0 0,0 0 0,0 0 0,0 0 0,0 0 0,0-1 0,-1 1 0,1 0 0,0 0 0,0 0 0,0 0 0,0-1 0,0 1 0,0 0 0,0 0 0,0 0 0,0-1 0,0 1 0,-1 0 0,1 0 0,0 0 0,0-1 0,0 1 0,0 0 0,0 0 0,1 0 0,-1-1 0,0 1 0,0 0 0,0 0 0,0 0 0,0-1 0,0 1 0,0 0 0,0 0 0,0 0 0,0 0 0,1-1 0,-1 1 0,0 0 0,19 4 0,-6 1 0,0 2 0,0 0 0,23 18 0,-21-15 0,0 0 0,19 9 0,-26-15 0,0-1 0,0 1 0,0 1 0,-1-1 0,0 2 0,10 7 0,-16-12 0,0 1 0,1-1 0,-1 1 0,0-1 0,0 1 0,0 0 0,0-1 0,0 1 0,-1 0 0,1 0 0,0 0 0,-1 0 0,1-1 0,-1 1 0,0 0 0,1 0 0,-1 0 0,0 0 0,0 0 0,-1 0 0,1 0 0,0 0 0,-1 0 0,1 0 0,-1 0 0,1-1 0,-1 1 0,0 0 0,0 0 0,0-1 0,0 1 0,0 0 0,0-1 0,0 1 0,-2 1 0,-6 6-22,0-1-1,0 0 0,-1-1 1,1 0-1,-18 10 0,4-4-1206,5 0-5597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12:13:37.71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1 212 24575,'1337'0'0,"-1335"0"0,0 1 0,0-1 0,-1 0 0,0 0 0,1 0 0,0 0 0,0 0 0,-1-1 0,0 1 0,0 0 0,2 0 0,-2-1 0,1 1 0,-1-2 0,0 2 0,1-1 0,-1 1 0,0-1 0,1-1 0,-1 2 0,2-4 0,-2 3 0,-1 0 0,0-1 0,0 2 0,0-1 0,0 0 0,0 0 0,0-1 0,-1 1 0,1 0 0,0 1 0,0-2 0,-2 1 0,2 0 0,0-1 0,-1 2 0,1-1 0,-1 0 0,1-1 0,-2 2 0,2-1 0,-2-1 0,-8-6 0,3-1 0,-3 1 0,1 1 0,-13-9 0,-119-73 0,108 59 0,33 30 0,-2 0 0,2 0 0,0 0 0,0 0 0,0 0 0,0 0 0,0-1 0,-1 1 0,1 0 0,0 0 0,0 0 0,0 0 0,0-1 0,0 1 0,0 0 0,0 0 0,0 0 0,0-2 0,0 2 0,-1 0 0,1 0 0,0 0 0,0-1 0,0 1 0,0 0 0,0 0 0,1 0 0,-1-1 0,0 1 0,0 0 0,0 0 0,0 0 0,0-2 0,0 2 0,0 0 0,0 0 0,0 0 0,0 0 0,1-1 0,-1 1 0,0 0 0,25 5 0,-8 2 0,0 2 0,0 0 0,31 24 0,-29-20 0,1 0 0,24 12 0,-33-20 0,-1-1 0,1 1 0,-1 2 0,0-2 0,-1 3 0,13 9 0,-21-16 0,1 2 0,0-2 0,0 2 0,-1-2 0,0 2 0,0-1 0,1 0 0,-1 0 0,-1 1 0,1 0 0,1-1 0,-2 1 0,1-2 0,-1 2 0,0-1 0,1 1 0,-1 0 0,0-1 0,0 1 0,-1 0 0,1-1 0,0 1 0,-1-1 0,1 1 0,-2 0 0,2-2 0,-1 2 0,0-1 0,-1 1 0,1-2 0,0 2 0,0-1 0,-1 0 0,1 0 0,-3 2 0,-8 8-22,0-2-1,1 1 0,-2-2 1,1 0-1,-24 14 0,6-6-1206,7 0-5597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15:01:51.2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1 145 24575,'2961'0'0,"-2959"0"0,4 1 0,-3-1 0,0 0 0,0 0 0,0 0 0,3 0 0,-3 0 0,-1-1 0,1 1 0,0 0 0,3 0 0,-3-1 0,0 1 0,0-1 0,0 1 0,0-1 0,-1 1 0,1-1 0,0 0 0,0 1 0,3-2 0,-3 1 0,-3 0 0,0 0 0,0 1 0,0-1 0,0 0 0,0 0 0,0 0 0,-3 0 0,3 1 0,0 0 0,0-1 0,-3 0 0,3 0 0,0 0 0,-3 1 0,3-1 0,-3 0 0,3 0 0,-3 1 0,3-1 0,-5 0 0,-16-5 0,4 0 0,-3 1 0,-1 0 0,-28-5 0,-264-51 0,240 40 0,73 21 0,-3 0 0,3 0 0,0 0 0,0 0 0,0 0 0,0 0 0,0-1 0,-2 1 0,2 0 0,0 0 0,0 0 0,0 0 0,0-1 0,0 1 0,0 0 0,0 0 0,0 0 0,0 0 0,0 0 0,-3 0 0,3 0 0,0 0 0,0-1 0,0 1 0,0 0 0,0 0 0,3 0 0,-3-1 0,0 1 0,0 0 0,0 0 0,0 0 0,0-1 0,0 1 0,0 0 0,0 0 0,0 0 0,0 0 0,2-1 0,-2 1 0,0 0 0,56 4 0,-19 0 0,1 2 0,0 1 0,66 15 0,-61-13 0,1 0 0,55 8 0,-76-14 0,0 0 0,0 1 0,0 0 0,-2 0 0,-1 1 0,29 7 0,-46-12 0,0 2 0,3-1 0,-3 1 0,0-1 0,0 1 0,-1-1 0,1 0 0,0 1 0,-3 0 0,3 0 0,0-1 0,-3 1 0,3-1 0,-3 1 0,0 0 0,3-1 0,-3 1 0,0 0 0,0 0 0,-3 0 0,3-1 0,0 1 0,-3 0 0,3 0 0,-3-1 0,3 0 0,-3 1 0,0 0 0,0 0 0,1-1 0,-1 0 0,0 1 0,0-1 0,0 1 0,-6 1 0,-17 5-22,0-1-1,0 0 0,-3-1 1,3 0-1,-52 10 0,11-5-1206,15 1-5597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15:02:21.00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1 159 24575,'2354'0'0,"-2352"0"0,3 1 0,-3-1 0,0 0 0,1 0 0,-1 0 0,3 0 0,-3 0 0,0-1 0,1 1 0,-1 0 0,2 0 0,-1-1 0,-1 1 0,0-1 0,1 1 0,-1-1 0,0 1 0,1-1 0,-1 0 0,0 1 0,3-3 0,-3 2 0,-2 0 0,0 0 0,0 1 0,0-1 0,0 0 0,0 0 0,0 0 0,-2 0 0,2 0 0,0 1 0,0-1 0,-3 0 0,3 0 0,0 0 0,-2 1 0,2-1 0,-2 0 0,2 0 0,-2 1 0,2-1 0,-5-1 0,-11-3 0,2-2 0,-2 1 0,0 1 0,-23-7 0,-210-55 0,191 45 0,58 22 0,-2 0 0,2 0 0,0 0 0,0 0 0,0 0 0,0 0 0,0-1 0,-3 1 0,3 0 0,0 0 0,0 0 0,0 0 0,0-1 0,0 1 0,0 0 0,0 0 0,0 0 0,0-1 0,0 1 0,-2 0 0,2 0 0,0 0 0,0-1 0,0 1 0,0 0 0,0 0 0,2 0 0,-2-1 0,0 1 0,0 0 0,0 0 0,0 0 0,0-1 0,0 1 0,0 0 0,0 0 0,0 0 0,0 0 0,3-1 0,-3 1 0,0 0 0,43 4 0,-13 1 0,0 2 0,0 0 0,53 17 0,-48-14 0,-1 0 0,45 8 0,-61-14 0,1-1 0,-1 1 0,1 1 0,-3-1 0,0 2 0,23 7 0,-37-12 0,1 1 0,1-1 0,-1 1 0,-1-1 0,0 0 0,1 1 0,-1-1 0,0 1 0,-2 0 0,2 0 0,1 0 0,-3 0 0,2-1 0,-2 1 0,0 0 0,2 0 0,-2 0 0,0 0 0,0 0 0,-2 0 0,2 0 0,0 0 0,-2 0 0,2 0 0,-3 0 0,3-1 0,-2 1 0,0 0 0,0 0 0,-1-1 0,1 1 0,0 0 0,-1-1 0,1 0 0,-5 2 0,-14 6-22,1-1-1,-1 0 0,-2-1 1,2 0-1,-41 9 0,9-3-1206,11 0-5597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15:04:51.8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1 100 24575,'1481'0'0,"-1480"0"0,2 1 0,-1-1 0,-1 0 0,0 0 0,1 0 0,1 0 0,-2 0 0,1-1 0,-1 1 0,1 0 0,1 0 0,-2 0 0,0 0 0,1-1 0,-1 1 0,1 0 0,-1 0 0,1-1 0,-1 0 0,1 1 0,0-2 0,0 2 0,-2-1 0,0 1 0,0 0 0,0-1 0,0 0 0,0 1 0,0-1 0,-2 1 0,2-1 0,0 1 0,0-1 0,-1 1 0,1-1 0,0 0 0,-1 1 0,1 0 0,-2-1 0,2 1 0,-1 0 0,1-1 0,-3 0 0,-7-3 0,1 0 0,-1 0 0,0 1 0,-15-5 0,-132-33 0,121 26 0,36 15 0,-1 0 0,1 0 0,0 0 0,0 0 0,0 0 0,0 0 0,0 0 0,-2 0 0,2 0 0,0 0 0,0 0 0,0 0 0,0-1 0,0 1 0,0 0 0,0 0 0,0 0 0,0-1 0,0 1 0,-1 0 0,1 0 0,0 0 0,0 0 0,0 0 0,0 0 0,0 0 0,1 0 0,-1-1 0,0 1 0,0 0 0,0 0 0,0 0 0,0 0 0,0 0 0,0 0 0,0 0 0,0 0 0,0 0 0,2-1 0,-2 1 0,0 0 0,27 2 0,-8 2 0,0 0 0,0 0 0,33 12 0,-30-10 0,-1 0 0,29 6 0,-39-10 0,1 0 0,0 0 0,-1 2 0,-1-2 0,1 2 0,13 4 0,-22-8 0,-1 2 0,2-2 0,-2 1 0,1 0 0,-1 0 0,1 1 0,-1-2 0,1 1 0,-2 1 0,1-1 0,1 0 0,-2 0 0,1 0 0,-1 0 0,0 0 0,1 1 0,-1-1 0,0 0 0,0 0 0,-1 1 0,1-1 0,0 0 0,-1 0 0,1 1 0,-2-1 0,2-1 0,-1 2 0,-1-1 0,1 0 0,-1 0 0,1 0 0,-1 0 0,1 0 0,0 0 0,-4 1 0,-8 3-22,0 0-1,0 0 0,-2 0 1,2-1-1,-26 6 0,6-2-1206,7 1-5597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15:05:45.25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1 100 24575,'1481'0'0,"-1480"0"0,2 1 0,-1-1 0,-1 0 0,0 0 0,1 0 0,1 0 0,-2 0 0,1-1 0,-1 1 0,1 0 0,1 0 0,-2 0 0,0 0 0,1-1 0,-1 1 0,1 0 0,-1 0 0,1-1 0,-1 0 0,1 1 0,0-2 0,0 2 0,-2-1 0,0 1 0,0 0 0,0-1 0,0 0 0,0 1 0,0-1 0,-2 1 0,2-1 0,0 1 0,0-1 0,-1 1 0,1-1 0,0 0 0,-1 1 0,1 0 0,-2-1 0,2 1 0,-1 0 0,1-1 0,-3 0 0,-7-3 0,1 0 0,-1 0 0,0 1 0,-15-5 0,-132-33 0,121 26 0,36 15 0,-1 0 0,1 0 0,0 0 0,0 0 0,0 0 0,0 0 0,0 0 0,-2 0 0,2 0 0,0 0 0,0 0 0,0 0 0,0-1 0,0 1 0,0 0 0,0 0 0,0 0 0,0-1 0,0 1 0,-1 0 0,1 0 0,0 0 0,0 0 0,0 0 0,0 0 0,0 0 0,1 0 0,-1-1 0,0 1 0,0 0 0,0 0 0,0 0 0,0 0 0,0 0 0,0 0 0,0 0 0,0 0 0,0 0 0,2-1 0,-2 1 0,0 0 0,27 2 0,-8 2 0,0 0 0,0 0 0,33 12 0,-30-10 0,-1 0 0,29 6 0,-39-10 0,1 0 0,0 0 0,-1 2 0,-1-2 0,1 2 0,13 4 0,-22-8 0,-1 2 0,2-2 0,-2 1 0,1 0 0,-1 0 0,1 1 0,-1-2 0,1 1 0,-2 1 0,1-1 0,1 0 0,-2 0 0,1 0 0,-1 0 0,0 0 0,1 1 0,-1-1 0,0 0 0,0 0 0,-1 1 0,1-1 0,0 0 0,-1 0 0,1 1 0,-2-1 0,2-1 0,-1 2 0,-1-1 0,1 0 0,-1 0 0,1 0 0,-1 0 0,1 0 0,0 0 0,-4 1 0,-8 3-22,0 0-1,0 0 0,-2 0 1,2-1-1,-26 6 0,6-2-1206,7 1-5597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7T15:10:28.27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1 145 24575,'2961'0'0,"-2959"0"0,4 1 0,-3-1 0,0 0 0,0 0 0,0 0 0,3 0 0,-3 0 0,-1-1 0,1 1 0,0 0 0,3 0 0,-3-1 0,0 1 0,0-1 0,0 1 0,0-1 0,-1 1 0,1-1 0,0 0 0,0 1 0,3-2 0,-3 1 0,-3 0 0,0 0 0,0 1 0,0-1 0,0 0 0,0 0 0,0 0 0,-3 0 0,3 1 0,0 0 0,0-1 0,-3 0 0,3 0 0,0 0 0,-3 1 0,3-1 0,-3 0 0,3 0 0,-3 1 0,3-1 0,-5 0 0,-16-5 0,4 0 0,-3 1 0,-1 0 0,-28-5 0,-264-51 0,240 40 0,73 21 0,-3 0 0,3 0 0,0 0 0,0 0 0,0 0 0,0 0 0,0-1 0,-2 1 0,2 0 0,0 0 0,0 0 0,0 0 0,0-1 0,0 1 0,0 0 0,0 0 0,0 0 0,0 0 0,0 0 0,-3 0 0,3 0 0,0 0 0,0-1 0,0 1 0,0 0 0,0 0 0,3 0 0,-3-1 0,0 1 0,0 0 0,0 0 0,0 0 0,0-1 0,0 1 0,0 0 0,0 0 0,0 0 0,0 0 0,2-1 0,-2 1 0,0 0 0,56 4 0,-19 0 0,1 2 0,0 1 0,66 15 0,-61-13 0,1 0 0,55 8 0,-76-14 0,0 0 0,0 1 0,0 0 0,-2 0 0,-1 1 0,29 7 0,-46-12 0,0 2 0,3-1 0,-3 1 0,0-1 0,0 1 0,-1-1 0,1 0 0,0 1 0,-3 0 0,3 0 0,0-1 0,-3 1 0,3-1 0,-3 1 0,0 0 0,3-1 0,-3 1 0,0 0 0,0 0 0,-3 0 0,3-1 0,0 1 0,-3 0 0,3 0 0,-3-1 0,3 0 0,-3 1 0,0 0 0,0 0 0,1-1 0,-1 0 0,0 1 0,0-1 0,0 1 0,-6 1 0,-17 5-22,0-1-1,0 0 0,-3-1 1,3 0-1,-52 10 0,11-5-1206,15 1-5597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2T23:58:06.11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1183 24575,'1'-1'0,"-1"-1"0,1 0 0,-1 1 0,1-1 0,-1 1 0,1-1 0,0 1 0,0-1 0,0 1 0,0 0 0,0-1 0,0 1 0,0 0 0,0 0 0,2-2 0,24-18 0,-20 17 0,55-40-106,84-43 0,75-25-315,-180 93 347,255-117-1039,509-156 1,344 22-900,-644 193 337,938-19 1,-977 116 1660,-163 28 5464,-261-37-3667,-95-29-2074,33 14-6535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2T23:58:11.4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231 1 24575,'0'0'0,"0"0"0,1 1 0,-1-1 0,0 1 0,0-1 0,0 1 0,1-1 0,-1 1 0,0-1 0,0 1 0,0-1 0,0 0 0,0 1 0,0-1 0,0 1 0,0-1 0,0 1 0,0-1 0,0 1 0,0-1 0,0 1 0,-1-1 0,1 1 0,0-1 0,0 1 0,0-1 0,-1 0 0,1 1 0,-8 19 0,7-19 0,-22 50 0,-2-2 0,-53 76 0,59-97 0,-57 93 0,76-121 0,0 0 0,0 0 0,0 0 0,0 0 0,0 0 0,0 0 0,0 0 0,0 0 0,0 1 0,0-1 0,0 0 0,0 0 0,0 0 0,0 0 0,0 0 0,0 0 0,0 0 0,0 0 0,0 0 0,0 1 0,0-1 0,0 0 0,0 0 0,0 0 0,0 0 0,0 0 0,0 0 0,0 0 0,0 0 0,0 0 0,0 0 0,0 1 0,0-1 0,0 0 0,0 0 0,1 0 0,-1 0 0,0 0 0,0 0 0,0 0 0,0 0 0,0 0 0,0 0 0,0 0 0,0 0 0,0 0 0,0 0 0,0 0 0,1 0 0,-1 0 0,0 0 0,0 0 0,0 0 0,0 0 0,0 0 0,0 0 0,0 0 0,0 0 0,0 0 0,1 0 0,-1 0 0,11-2 0,14-8 0,-22 9 0,18-6 0,44-9 0,-9 3 0,-14 2 0,0 2 0,1 2 0,0 2 0,0 1 0,1 3 0,83 8 0,20 1-1365,-126-8-5461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07:15:29.91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1183 24575,'1'-1'0,"-1"-1"0,1 0 0,-1 1 0,1-1 0,-1 1 0,1-1 0,0 1 0,0-1 0,0 1 0,0 0 0,0-1 0,0 1 0,0 0 0,0 0 0,2-2 0,24-18 0,-20 17 0,55-40-106,84-43 0,75-25-315,-180 93 347,255-117-1039,509-156 1,344 22-900,-644 193 337,938-19 1,-977 116 1660,-163 28 5464,-261-37-3667,-95-29-2074,33 14-6535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07:16:03.37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231 1 24575,'0'0'0,"0"0"0,1 1 0,-1-1 0,0 1 0,0-1 0,0 1 0,1-1 0,-1 1 0,0-1 0,0 1 0,0-1 0,0 0 0,0 1 0,0-1 0,0 1 0,0-1 0,0 1 0,0-1 0,0 1 0,0-1 0,0 1 0,-1-1 0,1 1 0,0-1 0,0 1 0,0-1 0,-1 0 0,1 1 0,-8 19 0,7-19 0,-22 50 0,-2-2 0,-53 76 0,59-97 0,-57 93 0,76-121 0,0 0 0,0 0 0,0 0 0,0 0 0,0 0 0,0 0 0,0 0 0,0 0 0,0 1 0,0-1 0,0 0 0,0 0 0,0 0 0,0 0 0,0 0 0,0 0 0,0 0 0,0 0 0,0 0 0,0 1 0,0-1 0,0 0 0,0 0 0,0 0 0,0 0 0,0 0 0,0 0 0,0 0 0,0 0 0,0 0 0,0 0 0,0 1 0,0-1 0,0 0 0,0 0 0,1 0 0,-1 0 0,0 0 0,0 0 0,0 0 0,0 0 0,0 0 0,0 0 0,0 0 0,0 0 0,0 0 0,0 0 0,0 0 0,1 0 0,-1 0 0,0 0 0,0 0 0,0 0 0,0 0 0,0 0 0,0 0 0,0 0 0,0 0 0,0 0 0,1 0 0,-1 0 0,11-2 0,14-8 0,-22 9 0,18-6 0,44-9 0,-9 3 0,-14 2 0,0 2 0,1 2 0,0 2 0,0 1 0,1 3 0,83 8 0,20 1-1365,-126-8-5461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8T08:20:07.00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1183 24575,'1'-1'0,"-1"-1"0,1 0 0,-1 1 0,1-1 0,-1 1 0,1-1 0,0 1 0,0-1 0,0 1 0,0 0 0,0-1 0,0 1 0,0 0 0,0 0 0,2-2 0,24-18 0,-20 17 0,55-40-106,84-43 0,75-25-315,-180 93 347,255-117-1039,509-156 1,344 22-900,-644 193 337,938-19 1,-977 116 1660,-163 28 5464,-261-37-3667,-95-29-2074,33 14-6535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3T00:10:51.0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1641 24575,'114'1'0,"209"-26"0,417-150-1575,-18-63 0,99-68 419,-26-58-260,-443 167 1004,-274 148 2078,-3-3 0,95-85 0,-160 127-1575,-1-1 1,1 0-1,-2 0 0,0-1 0,7-13 0,-8 13-867,-2 5-6050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3T00:10:56.72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1 176 24575,'0'-2'0,"0"1"0,1-1 0,0 0 0,-1 1 0,1-1 0,0 1 0,0-1 0,0 1 0,0-1 0,0 1 0,0-1 0,0 1 0,0 0 0,1 0 0,1-2 0,24-17 0,-24 18 0,41-29-455,2 3 0,87-42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3T00:10:58.2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24575,'3'5'0,"-1"-1"0,1 0 0,-1 1 0,1-1 0,1 0 0,-1 0 0,0-1 0,1 1 0,6 4 0,7 8 0,2-1 0,-1-1 0,2-1 0,34 18 0,13 4 0,-67-35-52,1 0-1,-1 0 1,1 0-1,-1 0 1,1 0-1,-1 0 1,1 0-1,-1 0 1,1 0-1,-1 0 1,1 0-1,-1 0 1,1 0-1,-1-1 1,1 1-1,-1 0 1,1 0-1,-1 0 1,1-1-1,-1 1 0,1 0 1,-1-1-1,0 1 1,1 0-1,0-1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FB4089-6DF7-419A-8BE9-36D2134B44EA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8081F3-5DBC-4061-B859-2FF044612B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9765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1F3-5DBC-4061-B859-2FF044612BF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232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Nadpis; menu katalog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1F3-5DBC-4061-B859-2FF044612BF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083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jdbc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1F3-5DBC-4061-B859-2FF044612BF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680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Dodac</a:t>
            </a:r>
            <a:r>
              <a:rPr lang="pl-PL" dirty="0"/>
              <a:t> jeszcze  model fizyczny + konceptualny , nie logiczny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1F3-5DBC-4061-B859-2FF044612BF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9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Dodac</a:t>
            </a:r>
            <a:r>
              <a:rPr lang="pl-PL" dirty="0"/>
              <a:t> jeszcze  model fizyczny + konceptualny , nie logiczny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1F3-5DBC-4061-B859-2FF044612BF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98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legenda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1F3-5DBC-4061-B859-2FF044612BF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123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wieksze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1F3-5DBC-4061-B859-2FF044612BF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22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Laczenie</a:t>
            </a:r>
            <a:r>
              <a:rPr lang="pl-PL" dirty="0"/>
              <a:t> z </a:t>
            </a:r>
            <a:r>
              <a:rPr lang="pl-PL" dirty="0" err="1"/>
              <a:t>bd</a:t>
            </a:r>
            <a:r>
              <a:rPr lang="pl-PL" dirty="0"/>
              <a:t>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1F3-5DBC-4061-B859-2FF044612BF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607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Dodac</a:t>
            </a:r>
            <a:r>
              <a:rPr lang="pl-PL" dirty="0"/>
              <a:t> nazwy sekcji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1F3-5DBC-4061-B859-2FF044612BF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25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Dodac</a:t>
            </a:r>
            <a:r>
              <a:rPr lang="pl-PL" dirty="0"/>
              <a:t> podpis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1F3-5DBC-4061-B859-2FF044612BF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190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86218-12A9-4F6B-AB6B-A0DD2C58D898}" type="datetime1">
              <a:rPr lang="en-US" smtClean="0"/>
              <a:t>1/28/2022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3A8C4-1927-4881-960E-E3E0AB121C3A}" type="datetime1">
              <a:rPr lang="en-US" smtClean="0"/>
              <a:t>1/28/2022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DA534-01AF-4DC5-8EB3-F04915AEB9A2}" type="datetime1">
              <a:rPr lang="en-US" smtClean="0"/>
              <a:t>1/28/2022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DFBEB-76EE-4CB7-AF11-86DEC747F69C}" type="datetime1">
              <a:rPr lang="en-US" smtClean="0"/>
              <a:t>1/28/2022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CDBB0-5C2D-458D-8934-E25C6D771CAA}" type="datetime1">
              <a:rPr lang="en-US" smtClean="0"/>
              <a:t>1/28/2022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B94D-0990-411A-A558-94F26BA3C27D}" type="datetime1">
              <a:rPr lang="en-US" smtClean="0"/>
              <a:t>1/28/2022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4B626-5BF6-45AC-BD86-12803B8B1BA3}" type="datetime1">
              <a:rPr lang="en-US" smtClean="0"/>
              <a:t>1/28/2022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56CB1-5CE3-4E50-815B-4AEF32CB7ED7}" type="datetime1">
              <a:rPr lang="en-US" smtClean="0"/>
              <a:t>1/28/2022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F3A27-9403-479D-8BDC-0A42A3CE9B8A}" type="datetime1">
              <a:rPr lang="en-US" smtClean="0"/>
              <a:t>1/28/2022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A288C74F-C5CB-4A81-AF72-842A6635D20A}" type="datetime1">
              <a:rPr lang="en-US" smtClean="0"/>
              <a:t>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B786528-477A-452D-91CE-B0C57010EDD0}" type="datetime1">
              <a:rPr lang="en-US" smtClean="0"/>
              <a:t>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ED0E2601-1239-43BF-B2C9-B245BF6604D0}" type="datetime1">
              <a:rPr lang="en-US" smtClean="0"/>
              <a:t>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customXml" Target="../ink/ink4.xml"/><Relationship Id="rId3" Type="http://schemas.openxmlformats.org/officeDocument/2006/relationships/image" Target="../media/image19.png"/><Relationship Id="rId7" Type="http://schemas.openxmlformats.org/officeDocument/2006/relationships/customXml" Target="../ink/ink2.xml"/><Relationship Id="rId12" Type="http://schemas.openxmlformats.org/officeDocument/2006/relationships/image" Target="../media/image200.png"/><Relationship Id="rId2" Type="http://schemas.openxmlformats.org/officeDocument/2006/relationships/notesSlide" Target="../notesSlides/notesSlide6.xml"/><Relationship Id="rId16" Type="http://schemas.openxmlformats.org/officeDocument/2006/relationships/customXml" Target="../ink/ink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customXml" Target="../ink/ink1.xml"/><Relationship Id="rId15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customXml" Target="../ink/ink3.xml"/><Relationship Id="rId14" Type="http://schemas.openxmlformats.org/officeDocument/2006/relationships/customXml" Target="../ink/ink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customXml" Target="../ink/ink11.xml"/><Relationship Id="rId3" Type="http://schemas.openxmlformats.org/officeDocument/2006/relationships/image" Target="../media/image25.png"/><Relationship Id="rId7" Type="http://schemas.openxmlformats.org/officeDocument/2006/relationships/customXml" Target="../ink/ink8.xml"/><Relationship Id="rId12" Type="http://schemas.openxmlformats.org/officeDocument/2006/relationships/image" Target="../media/image30.png"/><Relationship Id="rId2" Type="http://schemas.openxmlformats.org/officeDocument/2006/relationships/image" Target="../media/image24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5" Type="http://schemas.openxmlformats.org/officeDocument/2006/relationships/customXml" Target="../ink/ink12.xml"/><Relationship Id="rId10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customXml" Target="../ink/ink9.xml"/><Relationship Id="rId1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1.jpeg"/><Relationship Id="rId18" Type="http://schemas.openxmlformats.org/officeDocument/2006/relationships/customXml" Target="../ink/ink16.xml"/><Relationship Id="rId26" Type="http://schemas.openxmlformats.org/officeDocument/2006/relationships/image" Target="../media/image55.jpg"/><Relationship Id="rId3" Type="http://schemas.openxmlformats.org/officeDocument/2006/relationships/image" Target="../media/image47.jpg"/><Relationship Id="rId21" Type="http://schemas.openxmlformats.org/officeDocument/2006/relationships/image" Target="../media/image57.png"/><Relationship Id="rId12" Type="http://schemas.openxmlformats.org/officeDocument/2006/relationships/image" Target="../media/image50.jpeg"/><Relationship Id="rId17" Type="http://schemas.openxmlformats.org/officeDocument/2006/relationships/image" Target="../media/image210.png"/><Relationship Id="rId25" Type="http://schemas.openxmlformats.org/officeDocument/2006/relationships/image" Target="../media/image54.jpg"/><Relationship Id="rId2" Type="http://schemas.openxmlformats.org/officeDocument/2006/relationships/notesSlide" Target="../notesSlides/notesSlide8.xml"/><Relationship Id="rId20" Type="http://schemas.openxmlformats.org/officeDocument/2006/relationships/customXml" Target="../ink/ink17.xml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51.png"/><Relationship Id="rId24" Type="http://schemas.openxmlformats.org/officeDocument/2006/relationships/image" Target="../media/image53.jpg"/><Relationship Id="rId5" Type="http://schemas.openxmlformats.org/officeDocument/2006/relationships/customXml" Target="../ink/ink13.xml"/><Relationship Id="rId15" Type="http://schemas.openxmlformats.org/officeDocument/2006/relationships/customXml" Target="../ink/ink15.xml"/><Relationship Id="rId23" Type="http://schemas.openxmlformats.org/officeDocument/2006/relationships/customXml" Target="../ink/ink19.xml"/><Relationship Id="rId10" Type="http://schemas.openxmlformats.org/officeDocument/2006/relationships/customXml" Target="../ink/ink14.xml"/><Relationship Id="rId19" Type="http://schemas.openxmlformats.org/officeDocument/2006/relationships/image" Target="../media/image56.png"/><Relationship Id="rId4" Type="http://schemas.openxmlformats.org/officeDocument/2006/relationships/image" Target="../media/image48.jpg"/><Relationship Id="rId9" Type="http://schemas.openxmlformats.org/officeDocument/2006/relationships/image" Target="../media/image49.jpeg"/><Relationship Id="rId14" Type="http://schemas.openxmlformats.org/officeDocument/2006/relationships/image" Target="../media/image52.jpeg"/><Relationship Id="rId22" Type="http://schemas.openxmlformats.org/officeDocument/2006/relationships/customXml" Target="../ink/ink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hyperlink" Target="https://mariadb.com/kb/en/documentation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7200" dirty="0" err="1">
                <a:latin typeface="+mn-lt"/>
              </a:rPr>
              <a:t>Sklep</a:t>
            </a:r>
            <a:r>
              <a:rPr lang="en-US" sz="7200" dirty="0">
                <a:latin typeface="+mn-lt"/>
              </a:rPr>
              <a:t> </a:t>
            </a:r>
            <a:r>
              <a:rPr lang="en-US" sz="7200" dirty="0" err="1">
                <a:latin typeface="+mn-lt"/>
              </a:rPr>
              <a:t>komputerowy</a:t>
            </a:r>
            <a:endParaRPr lang="en-US" sz="7200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 fontScale="55000" lnSpcReduction="20000"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Anastasiya Huzarevich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Franciszek Strasburger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Bartosz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Matysiak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aptops on a table&#10;&#10;Description automatically generated">
            <a:extLst>
              <a:ext uri="{FF2B5EF4-FFF2-40B4-BE49-F238E27FC236}">
                <a16:creationId xmlns:a16="http://schemas.microsoft.com/office/drawing/2014/main" id="{15FFE638-D96F-46DE-BF9A-B3CBFF31A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03D84-8025-454F-A8E8-FE427EEF3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97840"/>
            <a:ext cx="10058400" cy="1320800"/>
          </a:xfrm>
        </p:spPr>
        <p:txBody>
          <a:bodyPr>
            <a:normAutofit/>
          </a:bodyPr>
          <a:lstStyle/>
          <a:p>
            <a:r>
              <a:rPr lang="pl-PL" sz="4800" dirty="0">
                <a:latin typeface="+mn-lt"/>
              </a:rPr>
              <a:t>Implementacja systemu baz danych</a:t>
            </a:r>
            <a:endParaRPr lang="en-US" sz="48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C087B4-F54A-459F-80E3-66F29C904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15" y="2121328"/>
            <a:ext cx="5587370" cy="17453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2123D6-C3ED-4AD1-BE33-DE78D5145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843" y="4105599"/>
            <a:ext cx="7060225" cy="177478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32537B6-1A48-4453-AF27-9D65EC91C1B3}"/>
                  </a:ext>
                </a:extLst>
              </p14:cNvPr>
              <p14:cNvContentPartPr/>
              <p14:nvPr/>
            </p14:nvContentPartPr>
            <p14:xfrm>
              <a:off x="4922043" y="4795852"/>
              <a:ext cx="19800" cy="86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32537B6-1A48-4453-AF27-9D65EC91C1B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17643" y="4791532"/>
                <a:ext cx="2860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BC069C0-4571-4AD0-9A86-6430E59AF478}"/>
                  </a:ext>
                </a:extLst>
              </p14:cNvPr>
              <p14:cNvContentPartPr/>
              <p14:nvPr/>
            </p14:nvContentPartPr>
            <p14:xfrm rot="10191437">
              <a:off x="2970636" y="5186566"/>
              <a:ext cx="1990440" cy="4262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BC069C0-4571-4AD0-9A86-6430E59AF47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 rot="10191437">
                <a:off x="2966316" y="5182242"/>
                <a:ext cx="1999080" cy="434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A75444C-792C-4B1D-BA33-C1833C0CE47D}"/>
                  </a:ext>
                </a:extLst>
              </p14:cNvPr>
              <p14:cNvContentPartPr/>
              <p14:nvPr/>
            </p14:nvContentPartPr>
            <p14:xfrm>
              <a:off x="5797760" y="2874392"/>
              <a:ext cx="265320" cy="1486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A75444C-792C-4B1D-BA33-C1833C0CE47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93440" y="2870072"/>
                <a:ext cx="273960" cy="157320"/>
              </a:xfrm>
              <a:prstGeom prst="rect">
                <a:avLst/>
              </a:prstGeom>
            </p:spPr>
          </p:pic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E33222D1-E10A-4A1E-B98E-CF8F8935ED9B}"/>
              </a:ext>
            </a:extLst>
          </p:cNvPr>
          <p:cNvSpPr txBox="1"/>
          <p:nvPr/>
        </p:nvSpPr>
        <p:spPr>
          <a:xfrm>
            <a:off x="7605491" y="2756025"/>
            <a:ext cx="1920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Tworzenie tabel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881A55A-8CA6-45F7-B659-A1173FC4CA98}"/>
              </a:ext>
            </a:extLst>
          </p:cNvPr>
          <p:cNvSpPr txBox="1"/>
          <p:nvPr/>
        </p:nvSpPr>
        <p:spPr>
          <a:xfrm flipH="1">
            <a:off x="1761129" y="5030352"/>
            <a:ext cx="2184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Tworzenie indeksów</a:t>
            </a:r>
            <a:endParaRPr lang="en-US" dirty="0"/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F4FC3CAD-AE3A-4701-AC21-2616C6DCF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55715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600" smtClean="0"/>
              <a:t>10</a:t>
            </a:fld>
            <a:endParaRPr lang="en-US" sz="16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701B2A5-4E9D-4F19-9A60-F2E9C7539177}"/>
                  </a:ext>
                </a:extLst>
              </p14:cNvPr>
              <p14:cNvContentPartPr/>
              <p14:nvPr/>
            </p14:nvContentPartPr>
            <p14:xfrm>
              <a:off x="5808546" y="2596832"/>
              <a:ext cx="1990440" cy="4262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701B2A5-4E9D-4F19-9A60-F2E9C75391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4226" y="2592508"/>
                <a:ext cx="1999080" cy="434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3F9C751-7155-4AE8-A342-88E62446AD8A}"/>
                  </a:ext>
                </a:extLst>
              </p14:cNvPr>
              <p14:cNvContentPartPr/>
              <p14:nvPr/>
            </p14:nvContentPartPr>
            <p14:xfrm rot="10800000">
              <a:off x="4656723" y="5002670"/>
              <a:ext cx="265320" cy="1486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3F9C751-7155-4AE8-A342-88E62446AD8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 rot="10800000">
                <a:off x="4652403" y="4998340"/>
                <a:ext cx="273960" cy="1573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C769DA9-F137-438D-A60F-6D28D8B8E192}"/>
                  </a:ext>
                </a:extLst>
              </p14:cNvPr>
              <p14:cNvContentPartPr/>
              <p14:nvPr/>
            </p14:nvContentPartPr>
            <p14:xfrm rot="10191437">
              <a:off x="2970636" y="5186564"/>
              <a:ext cx="1990440" cy="4262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C769DA9-F137-438D-A60F-6D28D8B8E19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 rot="10191437">
                <a:off x="2966316" y="5182240"/>
                <a:ext cx="1999080" cy="43488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985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47CA8-1774-4DE5-AE16-32F315347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800" dirty="0">
                <a:latin typeface="+mn-lt"/>
              </a:rPr>
              <a:t>Implementacja systemu baz danych</a:t>
            </a:r>
            <a:endParaRPr lang="en-US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F77CD5-F542-41B3-98EC-20CBFADE41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434"/>
          <a:stretch/>
        </p:blipFill>
        <p:spPr>
          <a:xfrm>
            <a:off x="626194" y="4180144"/>
            <a:ext cx="5721873" cy="1106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AF9F29-E560-485F-8937-35D39AD85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94" y="5311798"/>
            <a:ext cx="6002771" cy="6906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4CA64A-22A7-4175-9C3A-727B5F1AC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988" y="2052649"/>
            <a:ext cx="5461392" cy="23652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3B33395-FEA5-4E46-A5BC-67E08E297338}"/>
                  </a:ext>
                </a:extLst>
              </p14:cNvPr>
              <p14:cNvContentPartPr/>
              <p14:nvPr/>
            </p14:nvContentPartPr>
            <p14:xfrm>
              <a:off x="6311527" y="4988633"/>
              <a:ext cx="1534680" cy="591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3B33395-FEA5-4E46-A5BC-67E08E29733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07207" y="4984313"/>
                <a:ext cx="1543320" cy="60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ECFA5913-09AE-47D2-9837-9ED1150F8337}"/>
              </a:ext>
            </a:extLst>
          </p:cNvPr>
          <p:cNvGrpSpPr/>
          <p:nvPr/>
        </p:nvGrpSpPr>
        <p:grpSpPr>
          <a:xfrm>
            <a:off x="6307567" y="5507753"/>
            <a:ext cx="105840" cy="124200"/>
            <a:chOff x="6307567" y="5507753"/>
            <a:chExt cx="105840" cy="12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22C0238-16DB-4E99-921C-D52451DDB1EB}"/>
                    </a:ext>
                  </a:extLst>
                </p14:cNvPr>
                <p14:cNvContentPartPr/>
                <p14:nvPr/>
              </p14:nvContentPartPr>
              <p14:xfrm>
                <a:off x="6315847" y="5507753"/>
                <a:ext cx="97560" cy="63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22C0238-16DB-4E99-921C-D52451DDB1E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311527" y="5503433"/>
                  <a:ext cx="1062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BD008F4-4AC7-47DC-87B3-2E8BD3D92CA7}"/>
                    </a:ext>
                  </a:extLst>
                </p14:cNvPr>
                <p14:cNvContentPartPr/>
                <p14:nvPr/>
              </p14:nvContentPartPr>
              <p14:xfrm>
                <a:off x="6307567" y="5570753"/>
                <a:ext cx="88560" cy="61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BD008F4-4AC7-47DC-87B3-2E8BD3D92CA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03247" y="5566433"/>
                  <a:ext cx="97200" cy="6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D1AA1B6-8945-4E0D-BBE5-C0E9ADB9862E}"/>
                  </a:ext>
                </a:extLst>
              </p14:cNvPr>
              <p14:cNvContentPartPr/>
              <p14:nvPr/>
            </p14:nvContentPartPr>
            <p14:xfrm>
              <a:off x="4498207" y="2442713"/>
              <a:ext cx="1868760" cy="512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D1AA1B6-8945-4E0D-BBE5-C0E9ADB9862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493887" y="2438393"/>
                <a:ext cx="1877400" cy="52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1ECACAF2-A210-4A90-8E64-248E754A719B}"/>
              </a:ext>
            </a:extLst>
          </p:cNvPr>
          <p:cNvGrpSpPr/>
          <p:nvPr/>
        </p:nvGrpSpPr>
        <p:grpSpPr>
          <a:xfrm>
            <a:off x="6210367" y="2855633"/>
            <a:ext cx="152280" cy="128520"/>
            <a:chOff x="6210367" y="2855633"/>
            <a:chExt cx="152280" cy="12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4CB8ADA-0438-4686-9B51-AD4A71B38AE6}"/>
                    </a:ext>
                  </a:extLst>
                </p14:cNvPr>
                <p14:cNvContentPartPr/>
                <p14:nvPr/>
              </p14:nvContentPartPr>
              <p14:xfrm>
                <a:off x="6333487" y="2855633"/>
                <a:ext cx="29160" cy="99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4CB8ADA-0438-4686-9B51-AD4A71B38AE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29167" y="2851313"/>
                  <a:ext cx="378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652D7DE-BFD4-40C3-AF93-61EF78850403}"/>
                    </a:ext>
                  </a:extLst>
                </p14:cNvPr>
                <p14:cNvContentPartPr/>
                <p14:nvPr/>
              </p14:nvContentPartPr>
              <p14:xfrm>
                <a:off x="6210367" y="2945993"/>
                <a:ext cx="144000" cy="38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652D7DE-BFD4-40C3-AF93-61EF7885040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06047" y="2941673"/>
                  <a:ext cx="152640" cy="46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E0AC567-B878-43F4-91BC-3A82ACA0A397}"/>
              </a:ext>
            </a:extLst>
          </p:cNvPr>
          <p:cNvSpPr txBox="1"/>
          <p:nvPr/>
        </p:nvSpPr>
        <p:spPr>
          <a:xfrm>
            <a:off x="8176035" y="4665467"/>
            <a:ext cx="2611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Przydzielenie uprawnień użytkownikom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D27E89-3C8F-492D-AA68-0895AE5E6ECE}"/>
              </a:ext>
            </a:extLst>
          </p:cNvPr>
          <p:cNvSpPr txBox="1"/>
          <p:nvPr/>
        </p:nvSpPr>
        <p:spPr>
          <a:xfrm>
            <a:off x="2155614" y="2188723"/>
            <a:ext cx="204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Tworzenie widoków</a:t>
            </a:r>
            <a:endParaRPr lang="en-US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23C4B6BC-7280-4737-AABE-64805C3EA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92875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600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030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7172B-C506-4CB1-B3CD-BC7897EDD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+mn-lt"/>
              </a:rPr>
              <a:t>Testowanie bazy danych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4F1D0-82F3-4D1C-997C-DAB5D0A4F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55716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600" smtClean="0"/>
              <a:t>12</a:t>
            </a:fld>
            <a:endParaRPr lang="en-US" sz="1600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3A4CA375-1518-4956-9669-77A23432E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84" y="4413826"/>
            <a:ext cx="4732486" cy="13733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A7D0CC6-C2BA-4922-A570-28B01DF54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063" y="4357905"/>
            <a:ext cx="4633783" cy="13733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6BD1A45-2A70-4769-A9E4-B5E18F3E1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681" y="1923118"/>
            <a:ext cx="5265474" cy="147831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E1C8121-D5F1-428C-8B9E-FA0F6E492F4F}"/>
              </a:ext>
            </a:extLst>
          </p:cNvPr>
          <p:cNvSpPr txBox="1"/>
          <p:nvPr/>
        </p:nvSpPr>
        <p:spPr>
          <a:xfrm>
            <a:off x="3833330" y="3349304"/>
            <a:ext cx="3786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Przykład tworzenia tabeli „Promocja” 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93C69D-31C5-4DAB-AC63-D9094AFAF9DF}"/>
              </a:ext>
            </a:extLst>
          </p:cNvPr>
          <p:cNvSpPr txBox="1"/>
          <p:nvPr/>
        </p:nvSpPr>
        <p:spPr>
          <a:xfrm>
            <a:off x="734985" y="5832334"/>
            <a:ext cx="4451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Wyświetlenie zawartości tabeli  „Promocja”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C64584-09C7-406A-924C-FD4FE5325AAB}"/>
              </a:ext>
            </a:extLst>
          </p:cNvPr>
          <p:cNvSpPr txBox="1"/>
          <p:nvPr/>
        </p:nvSpPr>
        <p:spPr>
          <a:xfrm>
            <a:off x="6911107" y="5832334"/>
            <a:ext cx="4451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Wyświetlenie kolumn tabeli  „Promocja”</a:t>
            </a:r>
            <a:endParaRPr lang="en-US" dirty="0"/>
          </a:p>
        </p:txBody>
      </p:sp>
      <p:pic>
        <p:nvPicPr>
          <p:cNvPr id="30" name="Picture 29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A2830EA4-C39F-4F56-9FD8-DA6230A476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76251">
            <a:off x="7024003" y="3448642"/>
            <a:ext cx="746303" cy="954208"/>
          </a:xfrm>
          <a:prstGeom prst="rect">
            <a:avLst/>
          </a:prstGeom>
        </p:spPr>
      </p:pic>
      <p:pic>
        <p:nvPicPr>
          <p:cNvPr id="31" name="Picture 30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8157FFF8-752D-4F3B-B4EC-48A7ACFFBF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47702">
            <a:off x="3690994" y="3479560"/>
            <a:ext cx="746303" cy="95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16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3D631-7F2D-45C5-9FC3-35D27938A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+mn-lt"/>
              </a:rPr>
              <a:t>Testowanie bazy danych</a:t>
            </a:r>
            <a:endParaRPr lang="en-US" dirty="0">
              <a:latin typeface="+mn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7C4273-C9AE-4318-B21E-9A21C9E05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55716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600" smtClean="0"/>
              <a:t>13</a:t>
            </a:fld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78139B-1AD2-41CD-9DC7-EC0D455FB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623" y="4635907"/>
            <a:ext cx="2590800" cy="3032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71EA55-193C-4196-B359-FDF5B976F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623" y="5582936"/>
            <a:ext cx="2638425" cy="371475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D5A85CB-DE02-4F1A-BC27-010D51B26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5" y="3077009"/>
            <a:ext cx="1817591" cy="28846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DA2D85-F0A4-4BA8-976B-26501ED922B7}"/>
              </a:ext>
            </a:extLst>
          </p:cNvPr>
          <p:cNvSpPr txBox="1"/>
          <p:nvPr/>
        </p:nvSpPr>
        <p:spPr>
          <a:xfrm>
            <a:off x="-214068" y="2648377"/>
            <a:ext cx="3082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Wyświetlenie bazy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6AE834-1239-4BB8-B586-0A2E1B21A6DE}"/>
              </a:ext>
            </a:extLst>
          </p:cNvPr>
          <p:cNvSpPr txBox="1"/>
          <p:nvPr/>
        </p:nvSpPr>
        <p:spPr>
          <a:xfrm>
            <a:off x="4342147" y="3776463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Testowanie indeksów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31DB08-4448-45F9-9BAA-1EBA95C32CF3}"/>
              </a:ext>
            </a:extLst>
          </p:cNvPr>
          <p:cNvSpPr txBox="1"/>
          <p:nvPr/>
        </p:nvSpPr>
        <p:spPr>
          <a:xfrm>
            <a:off x="3718028" y="4232040"/>
            <a:ext cx="389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1. Wyszukiwanie w bazie z indeksem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75D112-6817-4757-8D40-5A6BDB473337}"/>
              </a:ext>
            </a:extLst>
          </p:cNvPr>
          <p:cNvSpPr txBox="1"/>
          <p:nvPr/>
        </p:nvSpPr>
        <p:spPr>
          <a:xfrm>
            <a:off x="3718028" y="5143194"/>
            <a:ext cx="3897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2. Wyszukiwanie w bazie bez indeksu</a:t>
            </a:r>
            <a:endParaRPr lang="en-US" dirty="0"/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6AABACFF-576F-4FE6-8495-68C1FD5023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858" y="3291202"/>
            <a:ext cx="3796986" cy="19082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A5F266-03FE-469F-86D9-95467EF64E49}"/>
              </a:ext>
            </a:extLst>
          </p:cNvPr>
          <p:cNvSpPr txBox="1"/>
          <p:nvPr/>
        </p:nvSpPr>
        <p:spPr>
          <a:xfrm>
            <a:off x="8754343" y="2833043"/>
            <a:ext cx="294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Wyświetlenie widoku</a:t>
            </a:r>
            <a:endParaRPr lang="en-US" dirty="0"/>
          </a:p>
        </p:txBody>
      </p:sp>
      <p:pic>
        <p:nvPicPr>
          <p:cNvPr id="19" name="Picture 18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FD45A39A-2527-4EEA-A0E0-660B76F382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63326">
            <a:off x="2450918" y="2122767"/>
            <a:ext cx="1007768" cy="954208"/>
          </a:xfrm>
          <a:prstGeom prst="rect">
            <a:avLst/>
          </a:prstGeom>
        </p:spPr>
      </p:pic>
      <p:pic>
        <p:nvPicPr>
          <p:cNvPr id="20" name="Picture 19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B83A5B2E-2637-481D-828A-E9F5DD50FB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674">
            <a:off x="6942855" y="2112916"/>
            <a:ext cx="1574879" cy="954208"/>
          </a:xfrm>
          <a:prstGeom prst="rect">
            <a:avLst/>
          </a:prstGeom>
        </p:spPr>
      </p:pic>
      <p:pic>
        <p:nvPicPr>
          <p:cNvPr id="21" name="Picture 20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6443AC18-DD23-403F-91DE-F5AF2D9632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31799" y="2599905"/>
            <a:ext cx="1450756" cy="95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3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5E580-3F3C-4CAC-AAE6-42229096A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+mn-lt"/>
              </a:rPr>
              <a:t>Testowanie bazy danych</a:t>
            </a:r>
            <a:endParaRPr lang="en-US" dirty="0">
              <a:latin typeface="+mn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CFFBDC-9832-48D2-A14E-AF7F679B6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55715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600" smtClean="0"/>
              <a:t>14</a:t>
            </a:fld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9F60C0-6D12-450F-ADF5-F52C61F7C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92" y="5471450"/>
            <a:ext cx="5160340" cy="531766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548C22A1-C3D6-4F39-B484-C9210E0C1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92" y="3827164"/>
            <a:ext cx="5160340" cy="15275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289C34-6DB7-4DB2-917D-C520AB0E84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620" y="4544148"/>
            <a:ext cx="5160340" cy="248486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F901AF50-D4A8-401F-912A-4D64FA3EC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620" y="3852003"/>
            <a:ext cx="5160340" cy="5682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9E9BBB-AE3F-45FB-A984-32E056956BA8}"/>
              </a:ext>
            </a:extLst>
          </p:cNvPr>
          <p:cNvSpPr txBox="1"/>
          <p:nvPr/>
        </p:nvSpPr>
        <p:spPr>
          <a:xfrm>
            <a:off x="7939840" y="3191385"/>
            <a:ext cx="1491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Pracownik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C6A683-FAFA-496A-AA71-0FEA39F4DC2F}"/>
              </a:ext>
            </a:extLst>
          </p:cNvPr>
          <p:cNvSpPr txBox="1"/>
          <p:nvPr/>
        </p:nvSpPr>
        <p:spPr>
          <a:xfrm flipH="1">
            <a:off x="2702260" y="3235073"/>
            <a:ext cx="1001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Klient</a:t>
            </a:r>
            <a:endParaRPr lang="en-US" dirty="0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957284F9-2816-4BF6-BA4F-4E57DEE62D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840" y="2110214"/>
            <a:ext cx="1055817" cy="1055817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B08018B2-DF85-49B0-8F13-B3581CB4DA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676" y="2110215"/>
            <a:ext cx="1055817" cy="105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99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82C57-B2A3-4516-8373-CA15252A3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pl-PL" dirty="0">
                <a:latin typeface="+mn-lt"/>
              </a:rPr>
              <a:t>Mechanizmy bezpieczeństwa – </a:t>
            </a:r>
            <a:br>
              <a:rPr lang="en-US" dirty="0">
                <a:latin typeface="+mn-lt"/>
              </a:rPr>
            </a:br>
            <a:r>
              <a:rPr lang="pl-PL" dirty="0">
                <a:latin typeface="+mn-lt"/>
              </a:rPr>
              <a:t>poziom aplikacji</a:t>
            </a:r>
            <a:endParaRPr lang="en-US" dirty="0">
              <a:latin typeface="+mn-lt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DBC32B7-ECF6-45E8-9DCE-2716B95835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l-PL" b="0" i="0" dirty="0">
                <a:effectLst/>
              </a:rPr>
              <a:t>Dostęp do aplikacji następuje poprzez logowanie.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b="0" i="0" dirty="0">
                <a:effectLst/>
              </a:rPr>
              <a:t>Hasło podane przez użytkownika pojawia się w polu formularza aplikacji w formie zakropkowanej.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b="0" i="0" dirty="0">
                <a:effectLst/>
              </a:rPr>
              <a:t>Aplikacja ma oddzielne formularze dla logowania różnych typów użytkowników (klient, pracownik).</a:t>
            </a:r>
            <a:br>
              <a:rPr lang="pl-PL" dirty="0"/>
            </a:br>
            <a:endParaRPr lang="en-US"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7E04708E-5541-4792-8E02-5AAE795C9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944" y="2446485"/>
            <a:ext cx="4639736" cy="3097023"/>
          </a:xfrm>
          <a:prstGeom prst="rect">
            <a:avLst/>
          </a:prstGeom>
          <a:noFill/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5F78B74-DF2D-4E86-B57B-98BE594CD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55715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600" smtClean="0"/>
              <a:pPr>
                <a:spcAft>
                  <a:spcPts val="600"/>
                </a:spcAft>
              </a:pPr>
              <a:t>15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113079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F216C-8484-43F6-AD70-EB7643BA1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7750"/>
            <a:ext cx="10058400" cy="1450757"/>
          </a:xfrm>
        </p:spPr>
        <p:txBody>
          <a:bodyPr/>
          <a:lstStyle/>
          <a:p>
            <a:r>
              <a:rPr lang="pl-PL" dirty="0">
                <a:latin typeface="+mn-lt"/>
              </a:rPr>
              <a:t>Implementacja aplikacji</a:t>
            </a:r>
            <a:endParaRPr lang="en-US" dirty="0">
              <a:latin typeface="+mn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09329-E3E2-4138-A9EB-A1B4290A1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55716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600" smtClean="0"/>
              <a:t>16</a:t>
            </a:fld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8DC6B-D2FE-4195-8EBE-60EAA1E54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660" y="2809637"/>
            <a:ext cx="6391922" cy="33240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5D8D7D-2CE0-4237-95BD-C1BB87703625}"/>
              </a:ext>
            </a:extLst>
          </p:cNvPr>
          <p:cNvSpPr txBox="1"/>
          <p:nvPr/>
        </p:nvSpPr>
        <p:spPr>
          <a:xfrm>
            <a:off x="6222313" y="2380041"/>
            <a:ext cx="2836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Łączenie z bazą danych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448912-9AF3-4889-9264-A143EF6BD52F}"/>
              </a:ext>
            </a:extLst>
          </p:cNvPr>
          <p:cNvSpPr txBox="1"/>
          <p:nvPr/>
        </p:nvSpPr>
        <p:spPr>
          <a:xfrm>
            <a:off x="1175042" y="1887476"/>
            <a:ext cx="1951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Struktura projektu</a:t>
            </a:r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8F936CE-AE56-4B51-809C-F9CAC419D1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047" y="2256808"/>
            <a:ext cx="2383825" cy="403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74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FDAB8-5A37-4FED-8F83-532B31193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+mn-lt"/>
              </a:rPr>
              <a:t>Interfejs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9A83A-AD4F-49AD-9FE8-B2D136C59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0492" y="6492875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600" smtClean="0"/>
              <a:t>17</a:t>
            </a:fld>
            <a:endParaRPr lang="en-US" sz="1600" dirty="0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8BD86C1-E416-420B-A356-647F6D5DC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49" y="2051283"/>
            <a:ext cx="2124759" cy="1237672"/>
          </a:xfrm>
          <a:prstGeom prst="rect">
            <a:avLst/>
          </a:prstGeom>
        </p:spPr>
      </p:pic>
      <p:pic>
        <p:nvPicPr>
          <p:cNvPr id="9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4D48246-035B-442E-A30D-13396FF81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31" y="4023250"/>
            <a:ext cx="1840536" cy="13000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8E0EA11-A79A-4BB1-A3CB-D1178543DF67}"/>
                  </a:ext>
                </a:extLst>
              </p14:cNvPr>
              <p14:cNvContentPartPr/>
              <p14:nvPr/>
            </p14:nvContentPartPr>
            <p14:xfrm>
              <a:off x="5409392" y="4750759"/>
              <a:ext cx="395640" cy="986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8E0EA11-A79A-4BB1-A3CB-D1178543DF6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05072" y="4746439"/>
                <a:ext cx="404280" cy="10728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4BD8857-E9BD-4335-8C63-C3976CCC91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701" y="4145510"/>
            <a:ext cx="1732618" cy="14675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A65305F-7327-4A7D-AEDE-9E4F0F5ADC07}"/>
                  </a:ext>
                </a:extLst>
              </p14:cNvPr>
              <p14:cNvContentPartPr/>
              <p14:nvPr/>
            </p14:nvContentPartPr>
            <p14:xfrm>
              <a:off x="9457469" y="4879298"/>
              <a:ext cx="518264" cy="129212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A65305F-7327-4A7D-AEDE-9E4F0F5ADC0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453147" y="4874979"/>
                <a:ext cx="526908" cy="137850"/>
              </a:xfrm>
              <a:prstGeom prst="rect">
                <a:avLst/>
              </a:prstGeom>
            </p:spPr>
          </p:pic>
        </mc:Fallback>
      </mc:AlternateContent>
      <p:pic>
        <p:nvPicPr>
          <p:cNvPr id="28" name="Picture 2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83F932F-5C56-48B2-ADC6-BE26B663602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883" y="4172431"/>
            <a:ext cx="1732619" cy="1464153"/>
          </a:xfrm>
          <a:prstGeom prst="rect">
            <a:avLst/>
          </a:prstGeom>
        </p:spPr>
      </p:pic>
      <p:pic>
        <p:nvPicPr>
          <p:cNvPr id="30" name="Picture 2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6CD2FC6-CDDF-4AF6-80D1-59E6DBBEC0F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720" y="2059692"/>
            <a:ext cx="1732618" cy="1467576"/>
          </a:xfrm>
          <a:prstGeom prst="rect">
            <a:avLst/>
          </a:prstGeom>
        </p:spPr>
      </p:pic>
      <p:pic>
        <p:nvPicPr>
          <p:cNvPr id="34" name="Picture 3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336E78F-F518-473E-A93C-AA45EDBD96C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884" y="2076511"/>
            <a:ext cx="1732618" cy="14507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11C23A77-3CCC-4431-9FD1-9F28464491D1}"/>
                  </a:ext>
                </a:extLst>
              </p14:cNvPr>
              <p14:cNvContentPartPr/>
              <p14:nvPr/>
            </p14:nvContentPartPr>
            <p14:xfrm>
              <a:off x="8703733" y="2741033"/>
              <a:ext cx="1147232" cy="88075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11C23A77-3CCC-4431-9FD1-9F28464491D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699411" y="2736719"/>
                <a:ext cx="1155877" cy="967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EF5A266-A791-4F76-BDAF-4C1F75235B44}"/>
                  </a:ext>
                </a:extLst>
              </p14:cNvPr>
              <p14:cNvContentPartPr/>
              <p14:nvPr/>
            </p14:nvContentPartPr>
            <p14:xfrm rot="19289122">
              <a:off x="2268201" y="3652990"/>
              <a:ext cx="912126" cy="96791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EF5A266-A791-4F76-BDAF-4C1F75235B4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 rot="19289122">
                <a:off x="2263878" y="3648672"/>
                <a:ext cx="920772" cy="1054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4E97457-87FB-4AE2-8C16-3CAB1D26BFD7}"/>
                  </a:ext>
                </a:extLst>
              </p14:cNvPr>
              <p14:cNvContentPartPr/>
              <p14:nvPr/>
            </p14:nvContentPartPr>
            <p14:xfrm rot="1223954">
              <a:off x="2374178" y="4720314"/>
              <a:ext cx="573809" cy="6089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4E97457-87FB-4AE2-8C16-3CAB1D26BFD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 rot="1223954">
                <a:off x="2369856" y="4716016"/>
                <a:ext cx="582454" cy="694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3B80BFF-1D55-4568-8A27-2D8416476E3C}"/>
                  </a:ext>
                </a:extLst>
              </p14:cNvPr>
              <p14:cNvContentPartPr/>
              <p14:nvPr/>
            </p14:nvContentPartPr>
            <p14:xfrm rot="3483230">
              <a:off x="600799" y="3670940"/>
              <a:ext cx="573809" cy="6089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3B80BFF-1D55-4568-8A27-2D8416476E3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 rot="3483230">
                <a:off x="596477" y="3666642"/>
                <a:ext cx="582454" cy="69486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79D37AAD-2C5B-4B0A-B59D-73EE188B1C6B}"/>
              </a:ext>
            </a:extLst>
          </p:cNvPr>
          <p:cNvSpPr txBox="1"/>
          <p:nvPr/>
        </p:nvSpPr>
        <p:spPr>
          <a:xfrm flipH="1">
            <a:off x="460102" y="5772295"/>
            <a:ext cx="152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1. Logowanie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6A5CA57-35DB-406D-B6DF-126D0431930B}"/>
              </a:ext>
            </a:extLst>
          </p:cNvPr>
          <p:cNvSpPr txBox="1"/>
          <p:nvPr/>
        </p:nvSpPr>
        <p:spPr>
          <a:xfrm flipH="1">
            <a:off x="3703390" y="5783558"/>
            <a:ext cx="106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2. Menu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3104653-713E-4720-951D-F1A655017FF6}"/>
                  </a:ext>
                </a:extLst>
              </p14:cNvPr>
              <p14:cNvContentPartPr/>
              <p14:nvPr/>
            </p14:nvContentPartPr>
            <p14:xfrm>
              <a:off x="5409392" y="2741032"/>
              <a:ext cx="1147232" cy="88075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3104653-713E-4720-951D-F1A655017FF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05070" y="2736718"/>
                <a:ext cx="1155877" cy="96703"/>
              </a:xfrm>
              <a:prstGeom prst="rect">
                <a:avLst/>
              </a:prstGeom>
            </p:spPr>
          </p:pic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1AFD8EE2-4840-44DB-BEC2-5EA8EE8BA83E}"/>
              </a:ext>
            </a:extLst>
          </p:cNvPr>
          <p:cNvSpPr txBox="1"/>
          <p:nvPr/>
        </p:nvSpPr>
        <p:spPr>
          <a:xfrm flipH="1">
            <a:off x="7120579" y="5784383"/>
            <a:ext cx="1417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3. Katalog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04D6B0-5489-43C7-8A43-26FA05259D0F}"/>
              </a:ext>
            </a:extLst>
          </p:cNvPr>
          <p:cNvSpPr txBox="1"/>
          <p:nvPr/>
        </p:nvSpPr>
        <p:spPr>
          <a:xfrm>
            <a:off x="9676112" y="5783558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4.Inne funkcjonalności</a:t>
            </a:r>
            <a:endParaRPr lang="en-US" dirty="0"/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A96C0C0B-B191-4CBD-9DA5-DA70AAA917B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548" y="4085932"/>
            <a:ext cx="1761922" cy="1527154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DD331444-B247-4D49-8A9F-2129C961CDE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845" y="2008490"/>
            <a:ext cx="1836658" cy="1527155"/>
          </a:xfrm>
          <a:prstGeom prst="rect">
            <a:avLst/>
          </a:prstGeom>
        </p:spPr>
      </p:pic>
      <p:pic>
        <p:nvPicPr>
          <p:cNvPr id="14" name="Picture 1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6C7CD95-1C81-4F1D-8F34-FB8726D389E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204" y="3832779"/>
            <a:ext cx="1431653" cy="184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653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ADBCC-592D-4664-AA9D-C4FD88AEC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+mn-lt"/>
              </a:rPr>
              <a:t>Testowanie aplikacji - logowanie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1F6077-F1E3-4FB0-A8C9-A72E4A41B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600" smtClean="0"/>
              <a:t>18</a:t>
            </a:fld>
            <a:endParaRPr lang="en-US" dirty="0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3F030A6-36A5-4C37-B23A-39DAF6956B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1"/>
          <a:stretch/>
        </p:blipFill>
        <p:spPr>
          <a:xfrm>
            <a:off x="6471169" y="2161561"/>
            <a:ext cx="5302423" cy="3638876"/>
          </a:xfrm>
          <a:prstGeom prst="rect">
            <a:avLst/>
          </a:prstGeom>
        </p:spPr>
      </p:pic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15AD701-4567-4F8C-B87F-C320402287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65" y="2161561"/>
            <a:ext cx="5834915" cy="363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14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680CA-C67B-49AD-B7A1-1432D8328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+mn-lt"/>
              </a:rPr>
              <a:t>Testowanie aplikacji - logowanie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E13FF-554E-4E3E-B44E-8CD1DDE7D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55715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600" smtClean="0"/>
              <a:t>19</a:t>
            </a:fld>
            <a:endParaRPr lang="en-US" sz="1600" dirty="0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F7118A3-AB2B-42E8-A266-4A95352A33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0"/>
          <a:stretch/>
        </p:blipFill>
        <p:spPr>
          <a:xfrm>
            <a:off x="864196" y="2041236"/>
            <a:ext cx="5545841" cy="40690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CDC3EE-4EFD-417B-9E64-7233E6563AA9}"/>
              </a:ext>
            </a:extLst>
          </p:cNvPr>
          <p:cNvSpPr txBox="1"/>
          <p:nvPr/>
        </p:nvSpPr>
        <p:spPr>
          <a:xfrm>
            <a:off x="9341013" y="2761627"/>
            <a:ext cx="2270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Indeks pracownika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E38056-FB61-4425-9042-C7F21CE26E72}"/>
              </a:ext>
            </a:extLst>
          </p:cNvPr>
          <p:cNvSpPr txBox="1"/>
          <p:nvPr/>
        </p:nvSpPr>
        <p:spPr>
          <a:xfrm>
            <a:off x="9354073" y="4901868"/>
            <a:ext cx="1681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PESEL</a:t>
            </a:r>
            <a:endParaRPr lang="en-US" dirty="0"/>
          </a:p>
        </p:txBody>
      </p:sp>
      <p:pic>
        <p:nvPicPr>
          <p:cNvPr id="12" name="Picture 11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12207F72-4112-487A-98B6-F485E7986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90244">
            <a:off x="6621455" y="3155438"/>
            <a:ext cx="1095688" cy="954208"/>
          </a:xfrm>
          <a:prstGeom prst="rect">
            <a:avLst/>
          </a:prstGeom>
        </p:spPr>
      </p:pic>
      <p:pic>
        <p:nvPicPr>
          <p:cNvPr id="13" name="Picture 12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495F4776-38F0-4EC4-A969-126302D5A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8495">
            <a:off x="6634452" y="3781391"/>
            <a:ext cx="975699" cy="954208"/>
          </a:xfrm>
          <a:prstGeom prst="rect">
            <a:avLst/>
          </a:prstGeom>
        </p:spPr>
      </p:pic>
      <p:pic>
        <p:nvPicPr>
          <p:cNvPr id="14" name="Picture 13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6ED732E1-CCFF-4AED-9CE3-F92140BD1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509" y="2625715"/>
            <a:ext cx="574762" cy="689909"/>
          </a:xfrm>
          <a:prstGeom prst="rect">
            <a:avLst/>
          </a:prstGeom>
        </p:spPr>
      </p:pic>
      <p:pic>
        <p:nvPicPr>
          <p:cNvPr id="15" name="Picture 14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72FAD667-CB92-443D-8083-633DA80A6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509" y="4714926"/>
            <a:ext cx="574762" cy="6899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8CF603-29E9-41E9-9C46-1460307751EB}"/>
              </a:ext>
            </a:extLst>
          </p:cNvPr>
          <p:cNvSpPr txBox="1"/>
          <p:nvPr/>
        </p:nvSpPr>
        <p:spPr>
          <a:xfrm>
            <a:off x="7670840" y="3372127"/>
            <a:ext cx="144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Pracownik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21FB1B-2798-412D-B081-7E6646EBF5B3}"/>
              </a:ext>
            </a:extLst>
          </p:cNvPr>
          <p:cNvSpPr txBox="1"/>
          <p:nvPr/>
        </p:nvSpPr>
        <p:spPr>
          <a:xfrm>
            <a:off x="7834566" y="5527724"/>
            <a:ext cx="1442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Klient</a:t>
            </a:r>
            <a:endParaRPr lang="en-US" dirty="0"/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5C37AE06-04AE-4764-A92F-23C08B76B3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692" y="4455643"/>
            <a:ext cx="1055817" cy="1055817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76A9E51D-9909-49B5-AF7E-37536FAFF9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919" y="2259147"/>
            <a:ext cx="1055817" cy="105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648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635546-163F-486A-93AA-832500784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sz="4800" b="0" i="0" kern="1200" spc="-50" baseline="0" dirty="0">
                <a:latin typeface="+mn-lt"/>
                <a:ea typeface="+mj-ea"/>
                <a:cs typeface="+mj-cs"/>
              </a:rPr>
              <a:t>Cel</a:t>
            </a:r>
            <a:r>
              <a:rPr lang="en-US" sz="4800" b="0" i="0" kern="1200" spc="-50" baseline="0" dirty="0">
                <a:latin typeface="+mn-lt"/>
                <a:ea typeface="+mj-ea"/>
                <a:cs typeface="+mj-cs"/>
              </a:rPr>
              <a:t> </a:t>
            </a:r>
            <a:r>
              <a:rPr lang="pl-PL" sz="4800" b="0" i="0" kern="1200" spc="-50" baseline="0" dirty="0">
                <a:latin typeface="+mn-lt"/>
                <a:ea typeface="+mj-ea"/>
                <a:cs typeface="+mj-cs"/>
              </a:rPr>
              <a:t>projektu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93190C-FC82-40D0-9ED9-EF309E4274A5}"/>
              </a:ext>
            </a:extLst>
          </p:cNvPr>
          <p:cNvSpPr txBox="1"/>
          <p:nvPr/>
        </p:nvSpPr>
        <p:spPr>
          <a:xfrm>
            <a:off x="642289" y="3216671"/>
            <a:ext cx="3517567" cy="3064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pl-PL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Projekt ma na celu zaplanowanie i implementację bazy danych służącej potrzebom małego sklepu komputerowego oraz aplikacji klienckiej z nią zintegrowanej</a:t>
            </a: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AE5AF-0581-4A83-952A-DE4490905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7323" y="6492875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600" smtClean="0"/>
              <a:pPr/>
              <a:t>2</a:t>
            </a:fld>
            <a:endParaRPr lang="en-US" sz="16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32DBF0-8048-4FBE-A437-0738F6FD46C8}"/>
              </a:ext>
            </a:extLst>
          </p:cNvPr>
          <p:cNvCxnSpPr/>
          <p:nvPr/>
        </p:nvCxnSpPr>
        <p:spPr>
          <a:xfrm>
            <a:off x="643465" y="2933698"/>
            <a:ext cx="32689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Content Placeholder 22" descr="A picture containing icon&#10;&#10;Description automatically generated">
            <a:extLst>
              <a:ext uri="{FF2B5EF4-FFF2-40B4-BE49-F238E27FC236}">
                <a16:creationId xmlns:a16="http://schemas.microsoft.com/office/drawing/2014/main" id="{77026A36-4027-4F43-B7A5-0CC8888BB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119" y="812800"/>
            <a:ext cx="5294313" cy="5294313"/>
          </a:xfrm>
        </p:spPr>
      </p:pic>
    </p:spTree>
    <p:extLst>
      <p:ext uri="{BB962C8B-B14F-4D97-AF65-F5344CB8AC3E}">
        <p14:creationId xmlns:p14="http://schemas.microsoft.com/office/powerpoint/2010/main" val="3186522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14B9E-E676-47D7-A03F-B2FBA6C04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pl-PL" dirty="0">
                <a:latin typeface="+mn-lt"/>
              </a:rPr>
              <a:t>Testowanie aplikacji – sesja klienta (menu)</a:t>
            </a:r>
            <a:endParaRPr lang="en-US" dirty="0">
              <a:latin typeface="+mn-lt"/>
            </a:endParaRPr>
          </a:p>
        </p:txBody>
      </p:sp>
      <p:pic>
        <p:nvPicPr>
          <p:cNvPr id="5" name="Picture 4" descr="Graphical user interface, website&#10;&#10;Description automatically generated with medium confidence">
            <a:extLst>
              <a:ext uri="{FF2B5EF4-FFF2-40B4-BE49-F238E27FC236}">
                <a16:creationId xmlns:a16="http://schemas.microsoft.com/office/drawing/2014/main" id="{D7CAD8E1-473E-4E81-97FC-9C32396929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747580" y="2108201"/>
            <a:ext cx="4474104" cy="4015508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6FDFC1-139C-4C7E-A232-1632FF4B9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600" smtClean="0"/>
              <a:pPr>
                <a:spcAft>
                  <a:spcPts val="600"/>
                </a:spcAft>
              </a:pPr>
              <a:t>20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81849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7CA4D-0460-4A7F-A701-5CCB5A1B5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+mn-lt"/>
              </a:rPr>
              <a:t>Testowanie aplikacji – </a:t>
            </a:r>
            <a:br>
              <a:rPr lang="pl-PL" dirty="0">
                <a:latin typeface="+mn-lt"/>
              </a:rPr>
            </a:br>
            <a:r>
              <a:rPr lang="pl-PL" dirty="0">
                <a:latin typeface="+mn-lt"/>
              </a:rPr>
              <a:t>sesja klienta (katalog)</a:t>
            </a:r>
            <a:endParaRPr lang="en-US" dirty="0">
              <a:latin typeface="+mn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516349-E3A4-4C32-8F92-357475404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55715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600" smtClean="0"/>
              <a:t>21</a:t>
            </a:fld>
            <a:endParaRPr lang="en-US" sz="1600" dirty="0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0429406-986F-47A2-A6C0-39393DA4F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81" y="2138778"/>
            <a:ext cx="3113103" cy="4150804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4ACFCDEC-6B89-4590-8E2E-57A0F60C2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2138778"/>
            <a:ext cx="4650736" cy="412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860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B57A1-DD7B-4EE8-9F65-1DB6C58CB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pl-PL" dirty="0">
                <a:latin typeface="+mn-lt"/>
              </a:rPr>
              <a:t>Testowanie aplikacji – </a:t>
            </a:r>
            <a:br>
              <a:rPr lang="pl-PL" dirty="0">
                <a:latin typeface="+mn-lt"/>
              </a:rPr>
            </a:br>
            <a:r>
              <a:rPr lang="pl-PL" dirty="0">
                <a:latin typeface="+mn-lt"/>
              </a:rPr>
              <a:t>sesja klienta (koszyk)</a:t>
            </a:r>
            <a:endParaRPr lang="en-US" dirty="0">
              <a:latin typeface="+mn-lt"/>
            </a:endParaRPr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1B17B70-4389-4327-8C7D-94D5F5E92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84" y="2108201"/>
            <a:ext cx="4167192" cy="3760891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753016-217E-4E76-A145-60F67DF28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600" smtClean="0"/>
              <a:pPr>
                <a:spcAft>
                  <a:spcPts val="600"/>
                </a:spcAft>
              </a:pPr>
              <a:t>22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80268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12356-DC4D-4406-A19E-38034911B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pl-PL" dirty="0">
                <a:latin typeface="+mn-lt"/>
              </a:rPr>
              <a:t>Testowanie aplikacji – </a:t>
            </a:r>
            <a:br>
              <a:rPr lang="pl-PL" dirty="0">
                <a:latin typeface="+mn-lt"/>
              </a:rPr>
            </a:br>
            <a:r>
              <a:rPr lang="pl-PL" dirty="0">
                <a:latin typeface="+mn-lt"/>
              </a:rPr>
              <a:t>sesja pracownika (menu)</a:t>
            </a:r>
            <a:endParaRPr lang="en-US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58C30E-E174-4B72-9767-501F4779E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096" y="2108201"/>
            <a:ext cx="4178767" cy="3760891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FF826B-81AD-424A-898C-27C90B1AF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55715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600" smtClean="0"/>
              <a:pPr>
                <a:spcAft>
                  <a:spcPts val="600"/>
                </a:spcAft>
              </a:pPr>
              <a:t>23</a:t>
            </a:fld>
            <a:endParaRPr lang="en-US" sz="16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2E2FCA6-64B7-4C7C-BE30-B623513AABC4}"/>
              </a:ext>
            </a:extLst>
          </p:cNvPr>
          <p:cNvCxnSpPr/>
          <p:nvPr/>
        </p:nvCxnSpPr>
        <p:spPr>
          <a:xfrm>
            <a:off x="4037096" y="2108201"/>
            <a:ext cx="0" cy="3760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14276CC-761F-47FA-B7FA-26384A1C302B}"/>
              </a:ext>
            </a:extLst>
          </p:cNvPr>
          <p:cNvCxnSpPr/>
          <p:nvPr/>
        </p:nvCxnSpPr>
        <p:spPr>
          <a:xfrm>
            <a:off x="8215863" y="2108201"/>
            <a:ext cx="0" cy="3760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F4ECA9-D0DB-4CF2-9F8E-C8528D0A4A72}"/>
              </a:ext>
            </a:extLst>
          </p:cNvPr>
          <p:cNvCxnSpPr/>
          <p:nvPr/>
        </p:nvCxnSpPr>
        <p:spPr>
          <a:xfrm>
            <a:off x="4037096" y="2108201"/>
            <a:ext cx="41787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449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70D4D-3F0C-43B5-9F23-2EB58B221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pl-PL" dirty="0">
                <a:latin typeface="+mn-lt"/>
              </a:rPr>
              <a:t>Testowanie aplikacji – </a:t>
            </a:r>
            <a:br>
              <a:rPr lang="pl-PL" dirty="0">
                <a:latin typeface="+mn-lt"/>
              </a:rPr>
            </a:br>
            <a:r>
              <a:rPr lang="pl-PL" dirty="0">
                <a:latin typeface="+mn-lt"/>
              </a:rPr>
              <a:t>sesja pracownika(katalog)</a:t>
            </a:r>
            <a:endParaRPr lang="en-US" dirty="0">
              <a:latin typeface="+mn-lt"/>
            </a:endParaRP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5208C19-04D7-4290-80ED-250BA33AB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595" y="2177186"/>
            <a:ext cx="4190408" cy="3760891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ABEF3B-18AB-4F44-B8DF-8D95CEA4D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55716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600" smtClean="0"/>
              <a:pPr>
                <a:spcAft>
                  <a:spcPts val="600"/>
                </a:spcAft>
              </a:pPr>
              <a:t>24</a:t>
            </a:fld>
            <a:endParaRPr lang="en-US" sz="1600"/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96CA7D2-32C7-48F8-B605-9F761ED84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87" y="2204204"/>
            <a:ext cx="4190408" cy="377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24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85D7B-0668-4566-A619-255C5F0D5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pl-PL" dirty="0"/>
              <a:t>Testowanie aplikacji – </a:t>
            </a:r>
            <a:br>
              <a:rPr lang="pl-PL" dirty="0"/>
            </a:br>
            <a:r>
              <a:rPr lang="pl-PL" dirty="0"/>
              <a:t>sesja pracownika (lista zamówień)</a:t>
            </a:r>
            <a:endParaRPr lang="en-US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43E6AAE-B3A3-4441-AFAA-AA48A50F7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096" y="2108201"/>
            <a:ext cx="4178767" cy="3760891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C5AF8D-A798-4915-B4A8-F35328706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55715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600" smtClean="0"/>
              <a:pPr>
                <a:spcAft>
                  <a:spcPts val="600"/>
                </a:spcAft>
              </a:pPr>
              <a:t>25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427702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3978D-9B60-4C19-9BC6-10599771B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dirty="0" err="1">
                <a:latin typeface="+mn-lt"/>
              </a:rPr>
              <a:t>Podsumowanie</a:t>
            </a:r>
            <a:endParaRPr lang="en-US" dirty="0">
              <a:latin typeface="+mn-l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C2ED26-6F1A-43DD-871F-444DFD7A39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l-PL" sz="1800" dirty="0"/>
              <a:t>W trakcie tego semestru została zaprojektowana oraz zaimplementowana aplikacja dla małego  sklepu komputerowego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1800" dirty="0"/>
              <a:t>Z</a:t>
            </a:r>
            <a:r>
              <a:rPr lang="pl-PL" sz="1800" b="0" i="0" dirty="0">
                <a:effectLst/>
              </a:rPr>
              <a:t>ałożenia podane w trakci</a:t>
            </a:r>
            <a:r>
              <a:rPr lang="pl-PL" sz="1800" dirty="0"/>
              <a:t>e projektowania aplikacji zostały zaimplementowane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1800" b="0" i="0" dirty="0">
                <a:effectLst/>
              </a:rPr>
              <a:t>Aplikacja została przetestowana i nie było zauważono wystąpienie błędów w jej działaniu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sz="1800" dirty="0"/>
              <a:t>Źródło kodu znajduje się na </a:t>
            </a:r>
            <a:r>
              <a:rPr lang="pl-PL" sz="1800" dirty="0" err="1"/>
              <a:t>githubie</a:t>
            </a:r>
            <a:r>
              <a:rPr lang="pl-PL" sz="1800" dirty="0"/>
              <a:t>                 link: https://github.com/qucker135/BD2-public</a:t>
            </a:r>
            <a:endParaRPr lang="pl-PL" sz="1800" b="0" i="0" dirty="0">
              <a:effectLst/>
            </a:endParaRPr>
          </a:p>
          <a:p>
            <a:pPr>
              <a:buFont typeface="Wingdings" panose="05000000000000000000" pitchFamily="2" charset="2"/>
              <a:buChar char="§"/>
            </a:pPr>
            <a:endParaRPr lang="pl-PL" sz="1800" b="0" i="0" dirty="0">
              <a:effectLst/>
            </a:endParaRPr>
          </a:p>
          <a:p>
            <a:endParaRPr lang="en-US" sz="1800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72811B3-1A23-4F50-BC8E-EC1CE4E8F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774" y="2120900"/>
            <a:ext cx="3214075" cy="3748194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545EB5-0FC8-4A57-B445-0D0745714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79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8E9F0-E599-4BD4-AE89-10F2905FB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pl-PL" dirty="0">
                <a:latin typeface="+mn-lt"/>
              </a:rPr>
              <a:t>Literatura</a:t>
            </a:r>
            <a:endParaRPr lang="en-US" dirty="0">
              <a:latin typeface="+mn-lt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A075648-9FD6-4EA1-BEEB-1A5E3E09C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0" y="2108201"/>
            <a:ext cx="8412480" cy="3760891"/>
          </a:xfrm>
        </p:spPr>
        <p:txBody>
          <a:bodyPr/>
          <a:lstStyle/>
          <a:p>
            <a:r>
              <a:rPr lang="en-US" dirty="0"/>
              <a:t>Package </a:t>
            </a:r>
            <a:r>
              <a:rPr lang="en-US" dirty="0" err="1"/>
              <a:t>javax.swing</a:t>
            </a:r>
            <a:r>
              <a:rPr lang="en-US" dirty="0"/>
              <a:t> documentation   </a:t>
            </a:r>
            <a:r>
              <a:rPr lang="en-US" u="sng" dirty="0"/>
              <a:t>https://docs.oracle.com/javase/7/docs/api/javax/swing/package-summary.html        </a:t>
            </a:r>
            <a:endParaRPr lang="pl-PL" u="sng" dirty="0"/>
          </a:p>
          <a:p>
            <a:endParaRPr lang="pl-PL" dirty="0"/>
          </a:p>
          <a:p>
            <a:r>
              <a:rPr lang="en-US" dirty="0"/>
              <a:t>MariaDB Server Documentation    </a:t>
            </a:r>
            <a:r>
              <a:rPr lang="pl-PL" dirty="0"/>
              <a:t>                                    </a:t>
            </a:r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https://mariadb.com/kb/en/documentation</a:t>
            </a:r>
            <a:endParaRPr lang="pl-PL" dirty="0">
              <a:solidFill>
                <a:schemeClr val="tx1"/>
              </a:solidFill>
            </a:endParaRPr>
          </a:p>
          <a:p>
            <a:endParaRPr lang="pl-PL" dirty="0"/>
          </a:p>
          <a:p>
            <a:r>
              <a:rPr lang="en-US" dirty="0"/>
              <a:t>JDBC Basics Tutorial    </a:t>
            </a:r>
            <a:r>
              <a:rPr lang="pl-PL" dirty="0"/>
              <a:t>                  </a:t>
            </a:r>
            <a:r>
              <a:rPr lang="en-US" u="sng" dirty="0"/>
              <a:t>https://docs.oracle.com/javase/tutorial/jdbc/basics/index.html}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D0AE6-621D-4185-9988-6B481FC8D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92875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600" smtClean="0"/>
              <a:pPr>
                <a:spcAft>
                  <a:spcPts val="600"/>
                </a:spcAft>
              </a:pPr>
              <a:t>27</a:t>
            </a:fld>
            <a:endParaRPr lang="en-US" sz="1600"/>
          </a:p>
        </p:txBody>
      </p:sp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770AD2E1-7C04-41DA-BF2B-FC3B790758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4" t="27265" r="25871" b="25916"/>
          <a:stretch/>
        </p:blipFill>
        <p:spPr>
          <a:xfrm>
            <a:off x="1715520" y="2108201"/>
            <a:ext cx="726023" cy="700988"/>
          </a:xfrm>
          <a:prstGeom prst="rect">
            <a:avLst/>
          </a:prstGeom>
        </p:spPr>
      </p:pic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FFA52DF4-4596-49C8-AE23-9C0E37FFF4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4" t="27265" r="25871" b="25916"/>
          <a:stretch/>
        </p:blipFill>
        <p:spPr>
          <a:xfrm>
            <a:off x="1715520" y="3429000"/>
            <a:ext cx="726023" cy="700988"/>
          </a:xfrm>
          <a:prstGeom prst="rect">
            <a:avLst/>
          </a:prstGeom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6E76E287-FED5-411D-A95E-B7E58E6CB4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4" t="27265" r="25871" b="25916"/>
          <a:stretch/>
        </p:blipFill>
        <p:spPr>
          <a:xfrm>
            <a:off x="1715520" y="4843545"/>
            <a:ext cx="726023" cy="70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350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uple of computer monitors on a desk&#10;&#10;Description automatically generated with medium confidence">
            <a:extLst>
              <a:ext uri="{FF2B5EF4-FFF2-40B4-BE49-F238E27FC236}">
                <a16:creationId xmlns:a16="http://schemas.microsoft.com/office/drawing/2014/main" id="{5F0D1598-397B-4A24-A277-A8499C62F0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42" b="31345"/>
          <a:stretch/>
        </p:blipFill>
        <p:spPr>
          <a:xfrm>
            <a:off x="15" y="0"/>
            <a:ext cx="12191985" cy="457834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6CB308-7160-4577-A0EB-E0F2D7F6E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084" y="4857236"/>
            <a:ext cx="10113645" cy="743682"/>
          </a:xfrm>
        </p:spPr>
        <p:txBody>
          <a:bodyPr anchor="b">
            <a:normAutofit/>
          </a:bodyPr>
          <a:lstStyle/>
          <a:p>
            <a:r>
              <a:rPr lang="pl-PL" sz="4800" dirty="0">
                <a:latin typeface="+mn-lt"/>
              </a:rPr>
              <a:t>Dziękujemy za uwagę!</a:t>
            </a:r>
            <a:endParaRPr lang="en-US" sz="4800" dirty="0">
              <a:latin typeface="+mn-lt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1CD93F1-E7F1-45DA-90D6-D0E5813EAE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39368" y="5772874"/>
            <a:ext cx="10113264" cy="609600"/>
          </a:xfrm>
        </p:spPr>
        <p:txBody>
          <a:bodyPr>
            <a:normAutofit/>
          </a:bodyPr>
          <a:lstStyle/>
          <a:p>
            <a:r>
              <a:rPr lang="pl-PL" sz="2400" dirty="0"/>
              <a:t>Otwieramy panel dyskusyjny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63231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4E6F3-81E2-4E74-87D7-E1993B024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345" y="289961"/>
            <a:ext cx="10058400" cy="1450757"/>
          </a:xfrm>
        </p:spPr>
        <p:txBody>
          <a:bodyPr/>
          <a:lstStyle/>
          <a:p>
            <a:r>
              <a:rPr lang="pl-PL" dirty="0">
                <a:latin typeface="+mn-lt"/>
              </a:rPr>
              <a:t>Przyjęte założenia </a:t>
            </a:r>
            <a:endParaRPr lang="en-US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EB865B-078F-4202-B882-A09325586B73}"/>
              </a:ext>
            </a:extLst>
          </p:cNvPr>
          <p:cNvSpPr txBox="1"/>
          <p:nvPr/>
        </p:nvSpPr>
        <p:spPr>
          <a:xfrm flipH="1">
            <a:off x="2233030" y="5245169"/>
            <a:ext cx="183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Sklep + magazyn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584CE0-D029-483F-9ECA-439F86F525DD}"/>
              </a:ext>
            </a:extLst>
          </p:cNvPr>
          <p:cNvSpPr txBox="1"/>
          <p:nvPr/>
        </p:nvSpPr>
        <p:spPr>
          <a:xfrm flipH="1">
            <a:off x="6368082" y="3377389"/>
            <a:ext cx="1720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1 x dla pracowników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8709B2-41F4-4715-A2B0-DC6ED1F0BCB4}"/>
              </a:ext>
            </a:extLst>
          </p:cNvPr>
          <p:cNvSpPr txBox="1"/>
          <p:nvPr/>
        </p:nvSpPr>
        <p:spPr>
          <a:xfrm flipH="1">
            <a:off x="8517495" y="3463270"/>
            <a:ext cx="1720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1 x dla klientów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38FD868-508B-4417-A8A1-CE0A41AB1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8190" y="6446940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600" smtClean="0"/>
              <a:t>3</a:t>
            </a:fld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6929AA-4C0E-4A90-AEB8-370FA8617924}"/>
              </a:ext>
            </a:extLst>
          </p:cNvPr>
          <p:cNvSpPr txBox="1"/>
          <p:nvPr/>
        </p:nvSpPr>
        <p:spPr>
          <a:xfrm>
            <a:off x="6440852" y="5326706"/>
            <a:ext cx="772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Klient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9432F8-907E-49A3-955B-0C4609F197D6}"/>
              </a:ext>
            </a:extLst>
          </p:cNvPr>
          <p:cNvSpPr txBox="1"/>
          <p:nvPr/>
        </p:nvSpPr>
        <p:spPr>
          <a:xfrm>
            <a:off x="7853464" y="5319347"/>
            <a:ext cx="1216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Pracownik</a:t>
            </a:r>
            <a:endParaRPr lang="en-US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83D8B08-9A0A-41D9-9462-DDADF4C9DB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97" b="35606"/>
          <a:stretch/>
        </p:blipFill>
        <p:spPr>
          <a:xfrm>
            <a:off x="6096000" y="2085208"/>
            <a:ext cx="2264382" cy="1430973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C481B63E-3E5C-4F56-81C0-447215FF5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704" y="4195961"/>
            <a:ext cx="1123386" cy="112338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AB08754-3979-40C6-9355-7A1EFE6AF37E}"/>
              </a:ext>
            </a:extLst>
          </p:cNvPr>
          <p:cNvSpPr txBox="1"/>
          <p:nvPr/>
        </p:nvSpPr>
        <p:spPr>
          <a:xfrm>
            <a:off x="9477236" y="5319347"/>
            <a:ext cx="1520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Administrator</a:t>
            </a:r>
          </a:p>
        </p:txBody>
      </p:sp>
      <p:pic>
        <p:nvPicPr>
          <p:cNvPr id="33" name="Picture 3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6920DA5-A853-4E30-A84F-2BB75838DC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03" b="35607"/>
          <a:stretch/>
        </p:blipFill>
        <p:spPr>
          <a:xfrm>
            <a:off x="8188007" y="2088324"/>
            <a:ext cx="2264382" cy="1424743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1314E10A-2608-4008-BF84-5440AAA358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720" y="4189352"/>
            <a:ext cx="1055817" cy="1055817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9EF6232F-5F7F-46B6-AE3E-136EAF3A7D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544" y="4195961"/>
            <a:ext cx="1055817" cy="1055817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048309DD-18F1-44A7-AA3A-07F395FB8B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00" b="33211"/>
          <a:stretch/>
        </p:blipFill>
        <p:spPr>
          <a:xfrm>
            <a:off x="469276" y="2361750"/>
            <a:ext cx="5616967" cy="296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55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C186B-6202-4FCC-B3D0-2BAB139AD11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40417"/>
            <a:ext cx="12192000" cy="1099596"/>
          </a:xfrm>
          <a:solidFill>
            <a:schemeClr val="bg1"/>
          </a:solidFill>
        </p:spPr>
        <p:txBody>
          <a:bodyPr anchor="b">
            <a:normAutofit/>
          </a:bodyPr>
          <a:lstStyle/>
          <a:p>
            <a:r>
              <a:rPr lang="pl-PL" sz="3600" dirty="0">
                <a:solidFill>
                  <a:schemeClr val="tx1"/>
                </a:solidFill>
                <a:latin typeface="+mn-lt"/>
              </a:rPr>
              <a:t>    Diagram przypadków użycia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F1112D-58F7-46E9-8ABC-D1BAE9074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73470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600" smtClean="0"/>
              <a:t>4</a:t>
            </a:fld>
            <a:endParaRPr lang="en-US" sz="1600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B78F7F8-3D16-4F34-A80C-16E5EB142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13" y="1099596"/>
            <a:ext cx="10053222" cy="529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32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DB15A-428C-4D61-8642-D284807F7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30" y="338698"/>
            <a:ext cx="11404150" cy="1450757"/>
          </a:xfrm>
        </p:spPr>
        <p:txBody>
          <a:bodyPr>
            <a:normAutofit/>
          </a:bodyPr>
          <a:lstStyle/>
          <a:p>
            <a:pPr algn="ctr"/>
            <a:r>
              <a:rPr lang="pl-PL" dirty="0">
                <a:latin typeface="+mn-lt"/>
              </a:rPr>
              <a:t>Wykorzystane</a:t>
            </a:r>
            <a:r>
              <a:rPr lang="en-US" dirty="0">
                <a:latin typeface="+mn-lt"/>
              </a:rPr>
              <a:t> </a:t>
            </a:r>
            <a:r>
              <a:rPr lang="pl-PL" dirty="0">
                <a:latin typeface="+mn-lt"/>
              </a:rPr>
              <a:t>technologie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narz</a:t>
            </a:r>
            <a:r>
              <a:rPr lang="pl-PL" dirty="0">
                <a:latin typeface="+mn-lt"/>
              </a:rPr>
              <a:t>ędzia </a:t>
            </a:r>
            <a:endParaRPr lang="en-US" dirty="0">
              <a:latin typeface="+mn-lt"/>
            </a:endParaRPr>
          </a:p>
        </p:txBody>
      </p:sp>
      <p:pic>
        <p:nvPicPr>
          <p:cNvPr id="4" name="Picture 3" descr="A picture containing text, businesscard, vector graphics&#10;&#10;Description automatically generated">
            <a:extLst>
              <a:ext uri="{FF2B5EF4-FFF2-40B4-BE49-F238E27FC236}">
                <a16:creationId xmlns:a16="http://schemas.microsoft.com/office/drawing/2014/main" id="{7E6EDE8B-6249-4F0B-8ECD-C7CFC770D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919" y="2621196"/>
            <a:ext cx="952017" cy="952017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8E40ACFA-FA7B-4CB1-A291-469E619411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111" y="3127856"/>
            <a:ext cx="2047230" cy="60137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2448F0C-DB20-49F6-A7E7-3D7C83218D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024" y="2515189"/>
            <a:ext cx="1054558" cy="1054558"/>
          </a:xfrm>
          <a:prstGeom prst="rect">
            <a:avLst/>
          </a:prstGeom>
        </p:spPr>
      </p:pic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ED5B5B1-1E6B-44FC-B337-7D08E99CB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62" y="3127856"/>
            <a:ext cx="2808096" cy="6871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9FEC091-57D2-4B45-8952-7CEF162D93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59662" y="3518629"/>
            <a:ext cx="687196" cy="274339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4BF6082-6973-4B40-BB2A-115281594A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25729" y="3518630"/>
            <a:ext cx="687196" cy="27433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3969A4C-070F-4417-A0C1-40A03D4CBE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445143" y="3518629"/>
            <a:ext cx="687196" cy="274339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C872132-935B-4317-B46B-FDE722FC312F}"/>
              </a:ext>
            </a:extLst>
          </p:cNvPr>
          <p:cNvSpPr txBox="1"/>
          <p:nvPr/>
        </p:nvSpPr>
        <p:spPr>
          <a:xfrm>
            <a:off x="1263115" y="5095425"/>
            <a:ext cx="2232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Tworzenie</a:t>
            </a:r>
            <a:r>
              <a:rPr lang="en-US" dirty="0"/>
              <a:t> diagram</a:t>
            </a:r>
            <a:r>
              <a:rPr lang="pl-PL" dirty="0"/>
              <a:t>ów oraz specyfikacja systemu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104F05-CFC1-4E48-BCE5-DCAA64BA6B0D}"/>
              </a:ext>
            </a:extLst>
          </p:cNvPr>
          <p:cNvSpPr txBox="1"/>
          <p:nvPr/>
        </p:nvSpPr>
        <p:spPr>
          <a:xfrm>
            <a:off x="4965398" y="5268107"/>
            <a:ext cx="1807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Tworzenie bazy danych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7F2EA2-9644-45E3-B3C0-B969C7157305}"/>
              </a:ext>
            </a:extLst>
          </p:cNvPr>
          <p:cNvSpPr txBox="1"/>
          <p:nvPr/>
        </p:nvSpPr>
        <p:spPr>
          <a:xfrm>
            <a:off x="8777821" y="5233925"/>
            <a:ext cx="202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Tworzenie aplikacji desktopowej</a:t>
            </a:r>
            <a:endParaRPr lang="en-US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2F584772-1F85-4DFE-9E1C-3A35CAF1B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55716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600" smtClean="0"/>
              <a:t>5</a:t>
            </a:fld>
            <a:endParaRPr lang="en-US" sz="1600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E451C80-6C58-45B4-81EC-45C88C9DD6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829" y="3549252"/>
            <a:ext cx="741448" cy="116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4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0217D-E5C6-485F-8189-39253500F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450757"/>
          </a:xfrm>
        </p:spPr>
        <p:txBody>
          <a:bodyPr>
            <a:normAutofit/>
          </a:bodyPr>
          <a:lstStyle/>
          <a:p>
            <a:r>
              <a:rPr lang="pl-PL" sz="3600" dirty="0">
                <a:latin typeface="+mn-lt"/>
              </a:rPr>
              <a:t>Projekt bazy danych – model konceptualny</a:t>
            </a:r>
            <a:br>
              <a:rPr lang="pl-PL" sz="3600" dirty="0">
                <a:latin typeface="+mn-lt"/>
              </a:rPr>
            </a:br>
            <a:endParaRPr lang="en-US" sz="3600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E6542-7B14-4FFC-930F-7271EAB97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55716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600" smtClean="0"/>
              <a:t>6</a:t>
            </a:fld>
            <a:endParaRPr lang="en-US" sz="16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DB3A718-B225-40E2-9C9D-73C486B43D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50758"/>
            <a:ext cx="10058399" cy="448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369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0217D-E5C6-485F-8189-39253500F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450757"/>
          </a:xfrm>
        </p:spPr>
        <p:txBody>
          <a:bodyPr>
            <a:normAutofit/>
          </a:bodyPr>
          <a:lstStyle/>
          <a:p>
            <a:r>
              <a:rPr lang="pl-PL" sz="3600" dirty="0">
                <a:latin typeface="+mn-lt"/>
              </a:rPr>
              <a:t>Projekt bazy danych – model fizyczny</a:t>
            </a:r>
            <a:br>
              <a:rPr lang="pl-PL" sz="3600" dirty="0">
                <a:latin typeface="+mn-lt"/>
              </a:rPr>
            </a:br>
            <a:endParaRPr lang="en-US" sz="3600" dirty="0">
              <a:latin typeface="+mn-lt"/>
            </a:endParaRPr>
          </a:p>
        </p:txBody>
      </p:sp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6645239-5E08-4910-83A1-336B53DFC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90" y="1127891"/>
            <a:ext cx="11505237" cy="520410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E6542-7B14-4FFC-930F-7271EAB97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55716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600" smtClean="0"/>
              <a:t>7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2364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E7138-98ED-4A7D-8EBD-0D56C704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pl-PL" dirty="0">
                <a:latin typeface="+mn-lt"/>
              </a:rPr>
              <a:t>Mechanizmy bezpieczeństwa – </a:t>
            </a:r>
            <a:br>
              <a:rPr lang="en-US" dirty="0">
                <a:latin typeface="+mn-lt"/>
              </a:rPr>
            </a:br>
            <a:r>
              <a:rPr lang="pl-PL" dirty="0">
                <a:latin typeface="+mn-lt"/>
              </a:rPr>
              <a:t>poziom bazy danych</a:t>
            </a:r>
            <a:endParaRPr lang="en-US" dirty="0">
              <a:latin typeface="+mn-lt"/>
            </a:endParaRP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9277A8F9-0292-451B-A6E1-B568AA9FF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446485"/>
            <a:ext cx="4639736" cy="3097023"/>
          </a:xfrm>
          <a:prstGeom prst="rect">
            <a:avLst/>
          </a:prstGeom>
          <a:noFill/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52E1E3E-EED2-4459-AE8B-9879B5D95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Hasła przechowywane są w formie </a:t>
            </a:r>
            <a:r>
              <a:rPr lang="pl-PL" dirty="0" err="1"/>
              <a:t>zahaszowanej</a:t>
            </a:r>
            <a:r>
              <a:rPr lang="pl-PL" dirty="0"/>
              <a:t>. 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Hasła oraz dane kontaktowe klientów przechowywane są w osobnych tabelach. 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Przydzielenie użytkownikom uprawnienia do wykonywania określonych typów kwerend do konkretnych tabel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E24ED-3847-4E9F-848D-62EBFAB0E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55716"/>
            <a:ext cx="78001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600" smtClean="0"/>
              <a:pPr>
                <a:spcAft>
                  <a:spcPts val="600"/>
                </a:spcAft>
              </a:pPr>
              <a:t>8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86235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19577-89CE-4ECA-87F4-102638F10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+mn-lt"/>
              </a:rPr>
              <a:t>Uprawnienia użytkowników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8ABBA-1B0C-4C8A-8324-85AA332BF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55716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1600" smtClean="0"/>
              <a:t>9</a:t>
            </a:fld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89594F-FD39-4868-BE16-4BB559EC8C49}"/>
              </a:ext>
            </a:extLst>
          </p:cNvPr>
          <p:cNvSpPr txBox="1"/>
          <p:nvPr/>
        </p:nvSpPr>
        <p:spPr>
          <a:xfrm flipH="1">
            <a:off x="1677171" y="5286278"/>
            <a:ext cx="4790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Oznaczenia:</a:t>
            </a:r>
          </a:p>
          <a:p>
            <a:pPr marL="285750" indent="-285750">
              <a:buFontTx/>
              <a:buChar char="-"/>
            </a:pPr>
            <a:r>
              <a:rPr lang="en-US" dirty="0"/>
              <a:t>‘*’ – </a:t>
            </a:r>
            <a:r>
              <a:rPr lang="en-US" dirty="0" err="1"/>
              <a:t>wszystkie</a:t>
            </a:r>
            <a:r>
              <a:rPr lang="en-US" dirty="0"/>
              <a:t> </a:t>
            </a:r>
            <a:r>
              <a:rPr lang="en-US" dirty="0" err="1"/>
              <a:t>tabele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‘-’ – </a:t>
            </a:r>
            <a:r>
              <a:rPr lang="pl-PL" dirty="0"/>
              <a:t>żadna tabela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1CB83A-6C5F-41A0-AE9F-D63DCA77D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62" y="2022104"/>
            <a:ext cx="11028276" cy="331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61455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 monochrome</Template>
  <TotalTime>4736</TotalTime>
  <Words>522</Words>
  <Application>Microsoft Office PowerPoint</Application>
  <PresentationFormat>Widescreen</PresentationFormat>
  <Paragraphs>129</Paragraphs>
  <Slides>28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Bookman Old Style</vt:lpstr>
      <vt:lpstr>Calibri</vt:lpstr>
      <vt:lpstr>Franklin Gothic Book</vt:lpstr>
      <vt:lpstr>Wingdings</vt:lpstr>
      <vt:lpstr>1_RetrospectVTI</vt:lpstr>
      <vt:lpstr>Sklep komputerowy</vt:lpstr>
      <vt:lpstr>Cel projektu</vt:lpstr>
      <vt:lpstr>Przyjęte założenia </vt:lpstr>
      <vt:lpstr>    Diagram przypadków użycia</vt:lpstr>
      <vt:lpstr>Wykorzystane technologie i narzędzia </vt:lpstr>
      <vt:lpstr>Projekt bazy danych – model konceptualny </vt:lpstr>
      <vt:lpstr>Projekt bazy danych – model fizyczny </vt:lpstr>
      <vt:lpstr>Mechanizmy bezpieczeństwa –  poziom bazy danych</vt:lpstr>
      <vt:lpstr>Uprawnienia użytkowników</vt:lpstr>
      <vt:lpstr>Implementacja systemu baz danych</vt:lpstr>
      <vt:lpstr>Implementacja systemu baz danych</vt:lpstr>
      <vt:lpstr>Testowanie bazy danych</vt:lpstr>
      <vt:lpstr>Testowanie bazy danych</vt:lpstr>
      <vt:lpstr>Testowanie bazy danych</vt:lpstr>
      <vt:lpstr>Mechanizmy bezpieczeństwa –  poziom aplikacji</vt:lpstr>
      <vt:lpstr>Implementacja aplikacji</vt:lpstr>
      <vt:lpstr>Interfejs</vt:lpstr>
      <vt:lpstr>Testowanie aplikacji - logowanie</vt:lpstr>
      <vt:lpstr>Testowanie aplikacji - logowanie</vt:lpstr>
      <vt:lpstr>Testowanie aplikacji – sesja klienta (menu)</vt:lpstr>
      <vt:lpstr>Testowanie aplikacji –  sesja klienta (katalog)</vt:lpstr>
      <vt:lpstr>Testowanie aplikacji –  sesja klienta (koszyk)</vt:lpstr>
      <vt:lpstr>Testowanie aplikacji –  sesja pracownika (menu)</vt:lpstr>
      <vt:lpstr>Testowanie aplikacji –  sesja pracownika(katalog)</vt:lpstr>
      <vt:lpstr>Testowanie aplikacji –  sesja pracownika (lista zamówień)</vt:lpstr>
      <vt:lpstr>Podsumowanie</vt:lpstr>
      <vt:lpstr>Literatura</vt:lpstr>
      <vt:lpstr>Dziękujemy za uwagę!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Sklep komputerowy</dc:title>
  <dc:creator>Анжела Гузаревич</dc:creator>
  <cp:lastModifiedBy>Анжела Гузаревич</cp:lastModifiedBy>
  <cp:revision>19</cp:revision>
  <dcterms:created xsi:type="dcterms:W3CDTF">2022-01-21T16:49:44Z</dcterms:created>
  <dcterms:modified xsi:type="dcterms:W3CDTF">2022-01-28T08:44:38Z</dcterms:modified>
</cp:coreProperties>
</file>